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5"/>
  </p:notesMasterIdLst>
  <p:sldIdLst>
    <p:sldId id="256" r:id="rId2"/>
    <p:sldId id="257" r:id="rId3"/>
    <p:sldId id="272" r:id="rId4"/>
    <p:sldId id="277" r:id="rId5"/>
    <p:sldId id="278" r:id="rId6"/>
    <p:sldId id="279" r:id="rId7"/>
    <p:sldId id="280" r:id="rId8"/>
    <p:sldId id="274" r:id="rId9"/>
    <p:sldId id="304" r:id="rId10"/>
    <p:sldId id="282" r:id="rId11"/>
    <p:sldId id="284" r:id="rId12"/>
    <p:sldId id="281" r:id="rId13"/>
    <p:sldId id="283" r:id="rId14"/>
    <p:sldId id="285" r:id="rId15"/>
    <p:sldId id="292" r:id="rId16"/>
    <p:sldId id="286" r:id="rId17"/>
    <p:sldId id="287" r:id="rId18"/>
    <p:sldId id="288" r:id="rId19"/>
    <p:sldId id="291" r:id="rId20"/>
    <p:sldId id="290" r:id="rId21"/>
    <p:sldId id="293" r:id="rId22"/>
    <p:sldId id="294" r:id="rId23"/>
    <p:sldId id="300" r:id="rId24"/>
    <p:sldId id="289" r:id="rId25"/>
    <p:sldId id="295" r:id="rId26"/>
    <p:sldId id="297" r:id="rId27"/>
    <p:sldId id="296" r:id="rId28"/>
    <p:sldId id="298" r:id="rId29"/>
    <p:sldId id="299" r:id="rId30"/>
    <p:sldId id="302" r:id="rId31"/>
    <p:sldId id="301" r:id="rId32"/>
    <p:sldId id="275" r:id="rId33"/>
    <p:sldId id="305" r:id="rId34"/>
    <p:sldId id="303" r:id="rId35"/>
    <p:sldId id="307" r:id="rId36"/>
    <p:sldId id="308" r:id="rId37"/>
    <p:sldId id="309" r:id="rId38"/>
    <p:sldId id="310" r:id="rId39"/>
    <p:sldId id="306" r:id="rId40"/>
    <p:sldId id="311" r:id="rId41"/>
    <p:sldId id="317" r:id="rId42"/>
    <p:sldId id="313" r:id="rId43"/>
    <p:sldId id="314" r:id="rId44"/>
    <p:sldId id="322" r:id="rId45"/>
    <p:sldId id="316" r:id="rId46"/>
    <p:sldId id="315" r:id="rId47"/>
    <p:sldId id="324" r:id="rId48"/>
    <p:sldId id="323" r:id="rId49"/>
    <p:sldId id="325" r:id="rId50"/>
    <p:sldId id="318" r:id="rId51"/>
    <p:sldId id="326" r:id="rId52"/>
    <p:sldId id="327" r:id="rId53"/>
    <p:sldId id="331" r:id="rId54"/>
    <p:sldId id="321" r:id="rId55"/>
    <p:sldId id="330" r:id="rId56"/>
    <p:sldId id="329" r:id="rId57"/>
    <p:sldId id="319" r:id="rId58"/>
    <p:sldId id="271" r:id="rId59"/>
    <p:sldId id="320" r:id="rId60"/>
    <p:sldId id="312" r:id="rId61"/>
    <p:sldId id="273" r:id="rId62"/>
    <p:sldId id="259" r:id="rId63"/>
    <p:sldId id="260" r:id="rId64"/>
    <p:sldId id="261" r:id="rId65"/>
    <p:sldId id="262" r:id="rId66"/>
    <p:sldId id="263" r:id="rId67"/>
    <p:sldId id="264" r:id="rId68"/>
    <p:sldId id="265" r:id="rId69"/>
    <p:sldId id="266" r:id="rId70"/>
    <p:sldId id="267" r:id="rId71"/>
    <p:sldId id="268" r:id="rId72"/>
    <p:sldId id="269" r:id="rId73"/>
    <p:sldId id="270" r:id="rId74"/>
  </p:sldIdLst>
  <p:sldSz cx="9144000" cy="5143500" type="screen16x9"/>
  <p:notesSz cx="6858000" cy="9144000"/>
  <p:embeddedFontLst>
    <p:embeddedFont>
      <p:font typeface="Alfa Slab One" panose="020B0600000101010101" charset="0"/>
      <p:regular r:id="rId76"/>
    </p:embeddedFont>
    <p:embeddedFont>
      <p:font typeface="Cambria Math" panose="02040503050406030204" pitchFamily="18" charset="0"/>
      <p:regular r:id="rId77"/>
    </p:embeddedFont>
    <p:embeddedFont>
      <p:font typeface="Proxima Nova" panose="020B0600000101010101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878" y="1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4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5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915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881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237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2885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586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724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989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151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5845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953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125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2774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73758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428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2315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5430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0728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4244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7907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42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080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759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6230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2490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0976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137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086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0236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8611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2254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517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7993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0414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123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6319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4943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884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3381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3186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74583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9746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110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6409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63024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89052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60493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63923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9538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29953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1908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34169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12730004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12730004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127300048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127300048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12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07260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27656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5321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127300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12730004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12730004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c12730004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127300048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127300048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127300048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127300048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c127300048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c127300048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12730004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127300048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127300048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127300048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12730004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12730004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4213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127300048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127300048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127300048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127300048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12730004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12730004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27300048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27300048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183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273000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273000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706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Generative Agent </a:t>
            </a:r>
            <a:r>
              <a:rPr lang="ko" sz="12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</a:t>
            </a:r>
            <a:r>
              <a:rPr lang="ko" dirty="0"/>
              <a:t>roje</a:t>
            </a:r>
            <a:r>
              <a:rPr lang="en-US" altLang="ko" dirty="0"/>
              <a:t>c</a:t>
            </a:r>
            <a:r>
              <a:rPr lang="ko" dirty="0"/>
              <a:t>t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003898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모진호, 유동균, 김종효, 김민서, 신우림, 박은주</a:t>
            </a:r>
            <a:endParaRPr sz="20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117" y="1610513"/>
            <a:ext cx="395474" cy="68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Earth, globe, world icon - Download on Iconfinder">
            <a:extLst>
              <a:ext uri="{FF2B5EF4-FFF2-40B4-BE49-F238E27FC236}">
                <a16:creationId xmlns:a16="http://schemas.microsoft.com/office/drawing/2014/main" id="{7B0C6417-6E3C-EA58-3BDB-B166587C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14" y="1348510"/>
            <a:ext cx="2206336" cy="220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9C9AB2-5C02-1002-C7B4-39CB54C51382}"/>
              </a:ext>
            </a:extLst>
          </p:cNvPr>
          <p:cNvSpPr txBox="1"/>
          <p:nvPr/>
        </p:nvSpPr>
        <p:spPr>
          <a:xfrm>
            <a:off x="1073320" y="3618347"/>
            <a:ext cx="160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 World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820C6BD-12CB-E6AD-E67B-AA73EAEF72AB}"/>
              </a:ext>
            </a:extLst>
          </p:cNvPr>
          <p:cNvSpPr/>
          <p:nvPr/>
        </p:nvSpPr>
        <p:spPr>
          <a:xfrm>
            <a:off x="3435927" y="2198613"/>
            <a:ext cx="1366982" cy="746274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36B2B05-70CF-A445-BABB-DBF52D762B41}"/>
              </a:ext>
            </a:extLst>
          </p:cNvPr>
          <p:cNvGrpSpPr/>
          <p:nvPr/>
        </p:nvGrpSpPr>
        <p:grpSpPr>
          <a:xfrm>
            <a:off x="5260686" y="1493122"/>
            <a:ext cx="3278909" cy="1981752"/>
            <a:chOff x="2179783" y="968214"/>
            <a:chExt cx="5091572" cy="3077314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3F3FD0A9-92DA-29B5-9898-54375AF335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DA655D-6EFB-BAEA-48A2-24E94B5A0B28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4B657C2D-AA38-3D00-0FE5-D5F514C478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F70BF3-5D72-0641-459B-3FB9A61E77E8}"/>
                </a:ext>
              </a:extLst>
            </p:cNvPr>
            <p:cNvSpPr txBox="1"/>
            <p:nvPr/>
          </p:nvSpPr>
          <p:spPr>
            <a:xfrm>
              <a:off x="3840290" y="3446214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705FD96C-1D42-AEAF-3199-785D21AFEF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C260B9-37AC-5055-5DBD-4895833C4E93}"/>
                </a:ext>
              </a:extLst>
            </p:cNvPr>
            <p:cNvSpPr txBox="1"/>
            <p:nvPr/>
          </p:nvSpPr>
          <p:spPr>
            <a:xfrm>
              <a:off x="5261232" y="2073895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DB3DE8D-7807-9EB4-A3C6-3E10A92EF8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8FC793-5F66-FAEA-6321-4D0A4B233B18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58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EF1720-4208-1830-1291-B6188901E831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B3718EA-A060-3806-A606-93704321692A}"/>
              </a:ext>
            </a:extLst>
          </p:cNvPr>
          <p:cNvSpPr txBox="1"/>
          <p:nvPr/>
        </p:nvSpPr>
        <p:spPr>
          <a:xfrm>
            <a:off x="5948584" y="3618347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World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97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BBBFDE40-0AF5-7D02-6EC2-97295AF9313F}"/>
              </a:ext>
            </a:extLst>
          </p:cNvPr>
          <p:cNvGrpSpPr/>
          <p:nvPr/>
        </p:nvGrpSpPr>
        <p:grpSpPr>
          <a:xfrm>
            <a:off x="6703875" y="1366074"/>
            <a:ext cx="1510348" cy="2038659"/>
            <a:chOff x="6765434" y="2549843"/>
            <a:chExt cx="537406" cy="725388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5049F8B-412A-04A6-8809-132EA7406D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5434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67D44A-D618-65C5-B579-CE8CF41F873D}"/>
                </a:ext>
              </a:extLst>
            </p:cNvPr>
            <p:cNvSpPr txBox="1"/>
            <p:nvPr/>
          </p:nvSpPr>
          <p:spPr>
            <a:xfrm>
              <a:off x="6844425" y="3089061"/>
              <a:ext cx="379424" cy="186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BD0B47B-E50F-198B-193B-51AF67B472DD}"/>
              </a:ext>
            </a:extLst>
          </p:cNvPr>
          <p:cNvGrpSpPr/>
          <p:nvPr/>
        </p:nvGrpSpPr>
        <p:grpSpPr>
          <a:xfrm>
            <a:off x="771813" y="1493122"/>
            <a:ext cx="3278909" cy="2586890"/>
            <a:chOff x="771813" y="1493122"/>
            <a:chExt cx="3278909" cy="258689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3F3FD0A9-92DA-29B5-9898-54375AF335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0001" y="1735024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DA655D-6EFB-BAEA-48A2-24E94B5A0B28}"/>
                </a:ext>
              </a:extLst>
            </p:cNvPr>
            <p:cNvSpPr txBox="1"/>
            <p:nvPr/>
          </p:nvSpPr>
          <p:spPr>
            <a:xfrm>
              <a:off x="1140828" y="2287934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4B657C2D-AA38-3D00-0FE5-D5F514C478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0332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F70BF3-5D72-0641-459B-3FB9A61E77E8}"/>
                </a:ext>
              </a:extLst>
            </p:cNvPr>
            <p:cNvSpPr txBox="1"/>
            <p:nvPr/>
          </p:nvSpPr>
          <p:spPr>
            <a:xfrm>
              <a:off x="1841159" y="3088923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705FD96C-1D42-AEAF-3199-785D21AFEF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5401" y="1666087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C260B9-37AC-5055-5DBD-4895833C4E93}"/>
                </a:ext>
              </a:extLst>
            </p:cNvPr>
            <p:cNvSpPr txBox="1"/>
            <p:nvPr/>
          </p:nvSpPr>
          <p:spPr>
            <a:xfrm>
              <a:off x="2756228" y="2205167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DB3DE8D-7807-9EB4-A3C6-3E10A92EF8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3191" y="2549843"/>
              <a:ext cx="537406" cy="537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8FC793-5F66-FAEA-6321-4D0A4B233B18}"/>
                </a:ext>
              </a:extLst>
            </p:cNvPr>
            <p:cNvSpPr txBox="1"/>
            <p:nvPr/>
          </p:nvSpPr>
          <p:spPr>
            <a:xfrm>
              <a:off x="3374018" y="3088923"/>
              <a:ext cx="3794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EF1720-4208-1830-1291-B6188901E831}"/>
                </a:ext>
              </a:extLst>
            </p:cNvPr>
            <p:cNvSpPr/>
            <p:nvPr/>
          </p:nvSpPr>
          <p:spPr>
            <a:xfrm>
              <a:off x="771813" y="1493122"/>
              <a:ext cx="3278909" cy="1981752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B3718EA-A060-3806-A606-93704321692A}"/>
                </a:ext>
              </a:extLst>
            </p:cNvPr>
            <p:cNvSpPr txBox="1"/>
            <p:nvPr/>
          </p:nvSpPr>
          <p:spPr>
            <a:xfrm>
              <a:off x="1459711" y="3618347"/>
              <a:ext cx="1914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Virtual World</a:t>
              </a:r>
              <a:endParaRPr lang="ko-KR" alt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4100" name="Picture 4" descr="【コロナウィルス対策】無意味なことだらけ！？感染予防の罠 | LIFE effect Blog">
            <a:extLst>
              <a:ext uri="{FF2B5EF4-FFF2-40B4-BE49-F238E27FC236}">
                <a16:creationId xmlns:a16="http://schemas.microsoft.com/office/drawing/2014/main" id="{F35E2F8A-3F6D-3D95-8E67-1E5EFCEBC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883" y="2354555"/>
            <a:ext cx="1243229" cy="166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392BF42-0589-6909-02A6-C1596CB35EEF}"/>
              </a:ext>
            </a:extLst>
          </p:cNvPr>
          <p:cNvSpPr txBox="1"/>
          <p:nvPr/>
        </p:nvSpPr>
        <p:spPr>
          <a:xfrm>
            <a:off x="2681207" y="4409686"/>
            <a:ext cx="3554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Limitations to Creating NPCs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404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0;p16">
            <a:extLst>
              <a:ext uri="{FF2B5EF4-FFF2-40B4-BE49-F238E27FC236}">
                <a16:creationId xmlns:a16="http://schemas.microsoft.com/office/drawing/2014/main" id="{4C9D910B-DC1C-AA72-C2E5-DE761F4D3D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494" r="21882"/>
          <a:stretch/>
        </p:blipFill>
        <p:spPr>
          <a:xfrm>
            <a:off x="1267546" y="1330867"/>
            <a:ext cx="1867059" cy="198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A Survey of Large Language Models 논문 및 요약 글 소개 - 읽을거리&amp;정보공유 - 파이토치 한국 사용자 모임">
            <a:extLst>
              <a:ext uri="{FF2B5EF4-FFF2-40B4-BE49-F238E27FC236}">
                <a16:creationId xmlns:a16="http://schemas.microsoft.com/office/drawing/2014/main" id="{5C03727E-2FD4-457C-8020-EEEAE82F5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423" y="1526854"/>
            <a:ext cx="4969164" cy="247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E3B1FE-D4BA-81B6-A872-9584BB7DAC6E}"/>
              </a:ext>
            </a:extLst>
          </p:cNvPr>
          <p:cNvSpPr txBox="1"/>
          <p:nvPr/>
        </p:nvSpPr>
        <p:spPr>
          <a:xfrm>
            <a:off x="2937682" y="4409686"/>
            <a:ext cx="3041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Appearance of LLM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F438D-231F-0F69-3097-D8D93D4F03F9}"/>
              </a:ext>
            </a:extLst>
          </p:cNvPr>
          <p:cNvSpPr txBox="1"/>
          <p:nvPr/>
        </p:nvSpPr>
        <p:spPr>
          <a:xfrm>
            <a:off x="1558912" y="3486229"/>
            <a:ext cx="1284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84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(In 2022…)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80;p16">
            <a:extLst>
              <a:ext uri="{FF2B5EF4-FFF2-40B4-BE49-F238E27FC236}">
                <a16:creationId xmlns:a16="http://schemas.microsoft.com/office/drawing/2014/main" id="{AB3BB432-E688-743B-8E1C-8952CD1ED4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494" r="21882"/>
          <a:stretch/>
        </p:blipFill>
        <p:spPr>
          <a:xfrm>
            <a:off x="1063767" y="1494692"/>
            <a:ext cx="1867059" cy="198018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C88366-FDF7-0A52-1D08-03CD19456A4B}"/>
              </a:ext>
            </a:extLst>
          </p:cNvPr>
          <p:cNvSpPr txBox="1"/>
          <p:nvPr/>
        </p:nvSpPr>
        <p:spPr>
          <a:xfrm>
            <a:off x="1355133" y="3618347"/>
            <a:ext cx="1284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4C281942-16F9-E9E1-6F7A-68E7BA6DC09F}"/>
              </a:ext>
            </a:extLst>
          </p:cNvPr>
          <p:cNvSpPr/>
          <p:nvPr/>
        </p:nvSpPr>
        <p:spPr>
          <a:xfrm>
            <a:off x="3435927" y="2198613"/>
            <a:ext cx="1366982" cy="746274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C3AAD13-8334-BCA0-97E2-E0E770CDA60B}"/>
              </a:ext>
            </a:extLst>
          </p:cNvPr>
          <p:cNvGrpSpPr/>
          <p:nvPr/>
        </p:nvGrpSpPr>
        <p:grpSpPr>
          <a:xfrm>
            <a:off x="5308010" y="1493121"/>
            <a:ext cx="3278909" cy="2586891"/>
            <a:chOff x="5109827" y="1493121"/>
            <a:chExt cx="3278909" cy="2586891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4239C89-8FFF-CC07-78F5-FDBD9EAD04EA}"/>
                </a:ext>
              </a:extLst>
            </p:cNvPr>
            <p:cNvSpPr/>
            <p:nvPr/>
          </p:nvSpPr>
          <p:spPr>
            <a:xfrm>
              <a:off x="5109827" y="1493121"/>
              <a:ext cx="3278909" cy="1981752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EC2DE2D-8E75-4590-BCE3-C90F5037A1C4}"/>
                </a:ext>
              </a:extLst>
            </p:cNvPr>
            <p:cNvSpPr txBox="1"/>
            <p:nvPr/>
          </p:nvSpPr>
          <p:spPr>
            <a:xfrm>
              <a:off x="5792129" y="3618347"/>
              <a:ext cx="1914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Virtual World</a:t>
              </a:r>
              <a:endParaRPr lang="ko-KR" alt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A59C00D7-D72B-1D7B-77BB-52BF1E916FBC}"/>
                </a:ext>
              </a:extLst>
            </p:cNvPr>
            <p:cNvGrpSpPr/>
            <p:nvPr/>
          </p:nvGrpSpPr>
          <p:grpSpPr>
            <a:xfrm>
              <a:off x="5395653" y="1720933"/>
              <a:ext cx="534610" cy="797833"/>
              <a:chOff x="5395653" y="1720933"/>
              <a:chExt cx="534610" cy="79783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160126B-3DF5-80A7-FCCA-D8C3A0D82709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17" name="Google Shape;80;p16">
                <a:extLst>
                  <a:ext uri="{FF2B5EF4-FFF2-40B4-BE49-F238E27FC236}">
                    <a16:creationId xmlns:a16="http://schemas.microsoft.com/office/drawing/2014/main" id="{BC9186BA-4796-3D1B-A8D0-361E80AC8481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0CAC2B5-568B-B91E-FDF4-AB9ED269BDEA}"/>
                </a:ext>
              </a:extLst>
            </p:cNvPr>
            <p:cNvGrpSpPr/>
            <p:nvPr/>
          </p:nvGrpSpPr>
          <p:grpSpPr>
            <a:xfrm>
              <a:off x="6153992" y="2512630"/>
              <a:ext cx="534610" cy="797833"/>
              <a:chOff x="5395653" y="1720933"/>
              <a:chExt cx="534610" cy="79783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4C12FAB-E4E4-56D1-44BD-84145DA2F5E9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1" name="Google Shape;80;p16">
                <a:extLst>
                  <a:ext uri="{FF2B5EF4-FFF2-40B4-BE49-F238E27FC236}">
                    <a16:creationId xmlns:a16="http://schemas.microsoft.com/office/drawing/2014/main" id="{D84873AA-9F35-1505-989C-6EA55338E3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F25163E-9924-C07F-7EE5-3587F65E3197}"/>
                </a:ext>
              </a:extLst>
            </p:cNvPr>
            <p:cNvGrpSpPr/>
            <p:nvPr/>
          </p:nvGrpSpPr>
          <p:grpSpPr>
            <a:xfrm>
              <a:off x="7019312" y="1686164"/>
              <a:ext cx="534610" cy="797833"/>
              <a:chOff x="5395653" y="1720933"/>
              <a:chExt cx="534610" cy="797833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0A586A1-F0EE-4D09-33A8-A44B8E2AF13F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4" name="Google Shape;80;p16">
                <a:extLst>
                  <a:ext uri="{FF2B5EF4-FFF2-40B4-BE49-F238E27FC236}">
                    <a16:creationId xmlns:a16="http://schemas.microsoft.com/office/drawing/2014/main" id="{0F89B806-D319-678C-AEEF-91B115A1981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FED55DC-CCD3-ED7C-9AD0-57D6EC4D5C5D}"/>
                </a:ext>
              </a:extLst>
            </p:cNvPr>
            <p:cNvGrpSpPr/>
            <p:nvPr/>
          </p:nvGrpSpPr>
          <p:grpSpPr>
            <a:xfrm>
              <a:off x="7545623" y="2541704"/>
              <a:ext cx="534610" cy="797833"/>
              <a:chOff x="5395653" y="1720933"/>
              <a:chExt cx="534610" cy="79783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5592B1A-3F6A-32CC-80B7-05B1767F3240}"/>
                  </a:ext>
                </a:extLst>
              </p:cNvPr>
              <p:cNvSpPr txBox="1"/>
              <p:nvPr/>
            </p:nvSpPr>
            <p:spPr>
              <a:xfrm>
                <a:off x="5473246" y="2287934"/>
                <a:ext cx="3794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900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NPC</a:t>
                </a:r>
                <a:endParaRPr lang="ko-KR" altLang="en-US" sz="9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27" name="Google Shape;80;p16">
                <a:extLst>
                  <a:ext uri="{FF2B5EF4-FFF2-40B4-BE49-F238E27FC236}">
                    <a16:creationId xmlns:a16="http://schemas.microsoft.com/office/drawing/2014/main" id="{9A714118-F79E-4548-D6BE-DB71E3E40E46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l="22494" r="21882"/>
              <a:stretch/>
            </p:blipFill>
            <p:spPr>
              <a:xfrm>
                <a:off x="5395653" y="1720933"/>
                <a:ext cx="534610" cy="5670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F217F1B-A95B-6FD4-B619-18E8F71786D4}"/>
              </a:ext>
            </a:extLst>
          </p:cNvPr>
          <p:cNvSpPr txBox="1"/>
          <p:nvPr/>
        </p:nvSpPr>
        <p:spPr>
          <a:xfrm>
            <a:off x="2416713" y="4409686"/>
            <a:ext cx="4083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World with ChatGPT NPCs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357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296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49547B9-7782-AE39-2D93-994C3C4F56AF}"/>
              </a:ext>
            </a:extLst>
          </p:cNvPr>
          <p:cNvSpPr txBox="1"/>
          <p:nvPr/>
        </p:nvSpPr>
        <p:spPr>
          <a:xfrm>
            <a:off x="666103" y="1010269"/>
            <a:ext cx="4859022" cy="2805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</a:p>
          <a:p>
            <a:pPr lvl="6">
              <a:lnSpc>
                <a:spcPct val="150000"/>
              </a:lnSpc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Identity Specification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Planning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Memory Stream &amp; </a:t>
            </a: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Retrieval</a:t>
            </a:r>
          </a:p>
          <a:p>
            <a:pPr lvl="3">
              <a:lnSpc>
                <a:spcPct val="150000"/>
              </a:lnSpc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 </a:t>
            </a:r>
            <a:r>
              <a:rPr lang="en-US" altLang="ko-KR" sz="2400" b="1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NPC interaction</a:t>
            </a:r>
          </a:p>
        </p:txBody>
      </p:sp>
    </p:spTree>
    <p:extLst>
      <p:ext uri="{BB962C8B-B14F-4D97-AF65-F5344CB8AC3E}">
        <p14:creationId xmlns:p14="http://schemas.microsoft.com/office/powerpoint/2010/main" val="2413484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296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 – Identity Specification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8D7B4785-FF89-96BD-4AB3-EC0313A77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571" y="141810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E5088EB-E6F5-F3D8-A0BC-71D4E6917439}"/>
              </a:ext>
            </a:extLst>
          </p:cNvPr>
          <p:cNvSpPr txBox="1"/>
          <p:nvPr/>
        </p:nvSpPr>
        <p:spPr>
          <a:xfrm>
            <a:off x="4238572" y="20719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A459549-3386-6FE3-0D96-057C3E3D34D1}"/>
              </a:ext>
            </a:extLst>
          </p:cNvPr>
          <p:cNvGrpSpPr/>
          <p:nvPr/>
        </p:nvGrpSpPr>
        <p:grpSpPr>
          <a:xfrm>
            <a:off x="4387782" y="702343"/>
            <a:ext cx="4036289" cy="612872"/>
            <a:chOff x="1349594" y="1272232"/>
            <a:chExt cx="4958842" cy="7529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52D5C6-6A2D-8D8B-6A50-91BFFBEC9869}"/>
                </a:ext>
              </a:extLst>
            </p:cNvPr>
            <p:cNvSpPr txBox="1"/>
            <p:nvPr/>
          </p:nvSpPr>
          <p:spPr>
            <a:xfrm>
              <a:off x="1409338" y="1417875"/>
              <a:ext cx="4724968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artist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likes to take pictures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말풍선: 모서리가 둥근 사각형 23">
              <a:extLst>
                <a:ext uri="{FF2B5EF4-FFF2-40B4-BE49-F238E27FC236}">
                  <a16:creationId xmlns:a16="http://schemas.microsoft.com/office/drawing/2014/main" id="{4AC31C6B-B350-30BD-EEC6-118EEC32B803}"/>
                </a:ext>
              </a:extLst>
            </p:cNvPr>
            <p:cNvSpPr/>
            <p:nvPr/>
          </p:nvSpPr>
          <p:spPr>
            <a:xfrm>
              <a:off x="1349594" y="1272232"/>
              <a:ext cx="4958842" cy="752953"/>
            </a:xfrm>
            <a:prstGeom prst="wedgeRoundRectCallout">
              <a:avLst>
                <a:gd name="adj1" fmla="val -34688"/>
                <a:gd name="adj2" fmla="val 80900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32" name="Picture 2">
            <a:extLst>
              <a:ext uri="{FF2B5EF4-FFF2-40B4-BE49-F238E27FC236}">
                <a16:creationId xmlns:a16="http://schemas.microsoft.com/office/drawing/2014/main" id="{B33AD77D-FB19-1D38-6005-F4CAB51BF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571" y="3493601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91DC83-FEF7-4E43-4106-30D1A94BCD89}"/>
              </a:ext>
            </a:extLst>
          </p:cNvPr>
          <p:cNvSpPr txBox="1"/>
          <p:nvPr/>
        </p:nvSpPr>
        <p:spPr>
          <a:xfrm>
            <a:off x="4238572" y="4147450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040B03B0-8B4C-B1C0-1350-AF6F9209E8D2}"/>
              </a:ext>
            </a:extLst>
          </p:cNvPr>
          <p:cNvGrpSpPr/>
          <p:nvPr/>
        </p:nvGrpSpPr>
        <p:grpSpPr>
          <a:xfrm>
            <a:off x="4387782" y="2777840"/>
            <a:ext cx="4036289" cy="612872"/>
            <a:chOff x="4063999" y="3012907"/>
            <a:chExt cx="4710545" cy="71525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A722B92-4958-CE1D-0156-364FABFFBB11}"/>
                </a:ext>
              </a:extLst>
            </p:cNvPr>
            <p:cNvSpPr txBox="1"/>
            <p:nvPr/>
          </p:nvSpPr>
          <p:spPr>
            <a:xfrm>
              <a:off x="4120751" y="3151257"/>
              <a:ext cx="4422904" cy="431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 bright and brilliant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programmer</a:t>
              </a:r>
              <a:endParaRPr lang="en-US" altLang="ko-KR" sz="1800" b="1" i="0" dirty="0">
                <a:solidFill>
                  <a:schemeClr val="accent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6" name="말풍선: 모서리가 둥근 사각형 35">
              <a:extLst>
                <a:ext uri="{FF2B5EF4-FFF2-40B4-BE49-F238E27FC236}">
                  <a16:creationId xmlns:a16="http://schemas.microsoft.com/office/drawing/2014/main" id="{8748EBCF-9559-B354-A242-CC2DD1242943}"/>
                </a:ext>
              </a:extLst>
            </p:cNvPr>
            <p:cNvSpPr/>
            <p:nvPr/>
          </p:nvSpPr>
          <p:spPr>
            <a:xfrm>
              <a:off x="4063999" y="3012907"/>
              <a:ext cx="4710545" cy="715251"/>
            </a:xfrm>
            <a:prstGeom prst="wedgeRoundRectCallout">
              <a:avLst>
                <a:gd name="adj1" fmla="val -34688"/>
                <a:gd name="adj2" fmla="val 80900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49547B9-7782-AE39-2D93-994C3C4F56AF}"/>
              </a:ext>
            </a:extLst>
          </p:cNvPr>
          <p:cNvSpPr txBox="1"/>
          <p:nvPr/>
        </p:nvSpPr>
        <p:spPr>
          <a:xfrm>
            <a:off x="1150856" y="2349542"/>
            <a:ext cx="1505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Developer</a:t>
            </a:r>
            <a:endParaRPr lang="en-US" altLang="ko-KR" sz="24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BD9688EA-263C-DCFC-9189-74DE04C988AF}"/>
              </a:ext>
            </a:extLst>
          </p:cNvPr>
          <p:cNvSpPr/>
          <p:nvPr/>
        </p:nvSpPr>
        <p:spPr>
          <a:xfrm>
            <a:off x="2970638" y="2320050"/>
            <a:ext cx="953691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D7CF405-4515-CA6E-0F06-393D2FA898A6}"/>
              </a:ext>
            </a:extLst>
          </p:cNvPr>
          <p:cNvSpPr txBox="1"/>
          <p:nvPr/>
        </p:nvSpPr>
        <p:spPr>
          <a:xfrm>
            <a:off x="1394688" y="4487896"/>
            <a:ext cx="6354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Initial Identity Specification (by Real-World Developer)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414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257175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22559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1855990"/>
            <a:ext cx="1701646" cy="612872"/>
            <a:chOff x="1349595" y="1272232"/>
            <a:chExt cx="2090582" cy="75295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말풍선: 모서리가 둥근 사각형 6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40775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118419" y="2508191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9:00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40775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257175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22559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1855990"/>
            <a:ext cx="1768971" cy="612872"/>
            <a:chOff x="1349595" y="1272232"/>
            <a:chExt cx="2173295" cy="75295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211355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Sleeping…</a:t>
              </a:r>
              <a:endParaRPr lang="en-US" altLang="ko-KR" sz="1800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말풍선: 모서리가 둥근 사각형 14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930677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Memory Stream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B94B85-5139-A27F-5422-4327BCAFE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782" y="27608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0790F3-8A5D-9EF1-5E46-C8B67744DFCF}"/>
              </a:ext>
            </a:extLst>
          </p:cNvPr>
          <p:cNvSpPr txBox="1"/>
          <p:nvPr/>
        </p:nvSpPr>
        <p:spPr>
          <a:xfrm>
            <a:off x="4977940" y="2360710"/>
            <a:ext cx="2891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 of NPC 1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57C87A0-046E-08CB-728E-67A7C6DAE5BD}"/>
              </a:ext>
            </a:extLst>
          </p:cNvPr>
          <p:cNvSpPr/>
          <p:nvPr/>
        </p:nvSpPr>
        <p:spPr>
          <a:xfrm>
            <a:off x="4572000" y="2285400"/>
            <a:ext cx="3703782" cy="5727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B84F663-5667-DA5E-7959-E8C08EC5BCB7}"/>
              </a:ext>
            </a:extLst>
          </p:cNvPr>
          <p:cNvSpPr/>
          <p:nvPr/>
        </p:nvSpPr>
        <p:spPr>
          <a:xfrm>
            <a:off x="3430042" y="2311426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AAEBF-8133-9FBF-F764-99CB6B966499}"/>
              </a:ext>
            </a:extLst>
          </p:cNvPr>
          <p:cNvSpPr txBox="1"/>
          <p:nvPr/>
        </p:nvSpPr>
        <p:spPr>
          <a:xfrm>
            <a:off x="786836" y="1448364"/>
            <a:ext cx="28919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289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Planning-V2 (Retrieval)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75CD591-9C5A-493A-295C-ED346B30E82A}"/>
              </a:ext>
            </a:extLst>
          </p:cNvPr>
          <p:cNvGrpSpPr/>
          <p:nvPr/>
        </p:nvGrpSpPr>
        <p:grpSpPr>
          <a:xfrm>
            <a:off x="2957856" y="1107714"/>
            <a:ext cx="3703782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0790F3-8A5D-9EF1-5E46-C8B67744DFCF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 of NPC 1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57C87A0-046E-08CB-728E-67A7C6DAE5BD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2410660"/>
            <a:ext cx="1701646" cy="612872"/>
            <a:chOff x="1349595" y="1272232"/>
            <a:chExt cx="2090582" cy="7529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말풍선: 모서리가 둥근 사각형 13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96242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059907" y="3062861"/>
            <a:ext cx="34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14:20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962428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2410660"/>
            <a:ext cx="1701646" cy="612872"/>
            <a:chOff x="1349595" y="1272232"/>
            <a:chExt cx="2090582" cy="75295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163499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Work</a:t>
              </a:r>
              <a:endParaRPr lang="en-US" altLang="ko-KR" sz="1800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말풍선: 모서리가 둥근 사각형 21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FA3FAAB0-3F57-4C9B-048F-EA5E98492AEC}"/>
              </a:ext>
            </a:extLst>
          </p:cNvPr>
          <p:cNvSpPr/>
          <p:nvPr/>
        </p:nvSpPr>
        <p:spPr>
          <a:xfrm rot="5400000">
            <a:off x="4517064" y="2409424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7EE4B3-2D3F-E0DE-68E0-DCCEBE813615}"/>
              </a:ext>
            </a:extLst>
          </p:cNvPr>
          <p:cNvSpPr txBox="1"/>
          <p:nvPr/>
        </p:nvSpPr>
        <p:spPr>
          <a:xfrm>
            <a:off x="2744127" y="1876533"/>
            <a:ext cx="4131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awake, stretched, and brushed teeth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27C809-A0D3-E8DA-7E55-16406213465D}"/>
              </a:ext>
            </a:extLst>
          </p:cNvPr>
          <p:cNvSpPr txBox="1"/>
          <p:nvPr/>
        </p:nvSpPr>
        <p:spPr>
          <a:xfrm>
            <a:off x="1966975" y="4487896"/>
            <a:ext cx="5210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key memories from Memory Stream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812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Planning-V2 (Retrieval)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75CD591-9C5A-493A-295C-ED346B30E82A}"/>
              </a:ext>
            </a:extLst>
          </p:cNvPr>
          <p:cNvGrpSpPr/>
          <p:nvPr/>
        </p:nvGrpSpPr>
        <p:grpSpPr>
          <a:xfrm>
            <a:off x="2957856" y="1107714"/>
            <a:ext cx="3703782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0790F3-8A5D-9EF1-5E46-C8B67744DFCF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 of NPC 1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57C87A0-046E-08CB-728E-67A7C6DAE5BD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CB12E7CC-2277-E014-ED11-4F72D7B3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D85475-9ABD-52CF-78BD-A7084DE76591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7F32D3C-C64C-5415-EADD-9823B7F7C16F}"/>
              </a:ext>
            </a:extLst>
          </p:cNvPr>
          <p:cNvGrpSpPr/>
          <p:nvPr/>
        </p:nvGrpSpPr>
        <p:grpSpPr>
          <a:xfrm>
            <a:off x="720946" y="2410660"/>
            <a:ext cx="1701646" cy="612872"/>
            <a:chOff x="1349595" y="1272232"/>
            <a:chExt cx="2090582" cy="7529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262A15-A522-0E93-9EE8-F91354ABD933}"/>
                </a:ext>
              </a:extLst>
            </p:cNvPr>
            <p:cNvSpPr txBox="1"/>
            <p:nvPr/>
          </p:nvSpPr>
          <p:spPr>
            <a:xfrm>
              <a:off x="1409338" y="1417875"/>
              <a:ext cx="1954032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</a:t>
              </a:r>
              <a:r>
                <a:rPr lang="en-US" altLang="ko-KR" b="1" i="0" dirty="0">
                  <a:solidFill>
                    <a:schemeClr val="bg1">
                      <a:lumMod val="75000"/>
                    </a:schemeClr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azy</a:t>
              </a:r>
              <a:r>
                <a:rPr lang="en-US" altLang="ko-KR" b="0" i="0" dirty="0">
                  <a:solidFill>
                    <a:schemeClr val="bg1">
                      <a:lumMod val="75000"/>
                    </a:schemeClr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who …</a:t>
              </a:r>
              <a:endParaRPr lang="en-US" altLang="ko-KR" sz="18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말풍선: 모서리가 둥근 사각형 13">
              <a:extLst>
                <a:ext uri="{FF2B5EF4-FFF2-40B4-BE49-F238E27FC236}">
                  <a16:creationId xmlns:a16="http://schemas.microsoft.com/office/drawing/2014/main" id="{79EB526A-E804-8642-11CB-DE13821BD4E0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8A0DD51-B58F-86C1-D4F3-C891B7BA95A9}"/>
              </a:ext>
            </a:extLst>
          </p:cNvPr>
          <p:cNvSpPr/>
          <p:nvPr/>
        </p:nvSpPr>
        <p:spPr>
          <a:xfrm>
            <a:off x="2422592" y="2962428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6A9D99-C338-8A62-7E31-84175D8C42F4}"/>
              </a:ext>
            </a:extLst>
          </p:cNvPr>
          <p:cNvSpPr txBox="1"/>
          <p:nvPr/>
        </p:nvSpPr>
        <p:spPr>
          <a:xfrm>
            <a:off x="3059907" y="3062861"/>
            <a:ext cx="34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you going to do at 14:20 </a:t>
            </a:r>
            <a:endParaRPr lang="en-US" altLang="ko-KR" sz="1800" b="0" i="0" dirty="0">
              <a:solidFill>
                <a:schemeClr val="bg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8E6AF23-C015-8FBE-2BA7-FBEC1BFE13F5}"/>
              </a:ext>
            </a:extLst>
          </p:cNvPr>
          <p:cNvSpPr/>
          <p:nvPr/>
        </p:nvSpPr>
        <p:spPr>
          <a:xfrm>
            <a:off x="6501076" y="2962428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84A6824D-6CF6-1C6B-FF8A-A81AB316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40363FE-EBED-F2B3-85A3-2D2C986ECEEA}"/>
              </a:ext>
            </a:extLst>
          </p:cNvPr>
          <p:cNvSpPr txBox="1"/>
          <p:nvPr/>
        </p:nvSpPr>
        <p:spPr>
          <a:xfrm>
            <a:off x="7175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87A0102-BDC5-9E7E-DA1A-E1319018EF6D}"/>
              </a:ext>
            </a:extLst>
          </p:cNvPr>
          <p:cNvGrpSpPr/>
          <p:nvPr/>
        </p:nvGrpSpPr>
        <p:grpSpPr>
          <a:xfrm>
            <a:off x="7324946" y="2410660"/>
            <a:ext cx="1701646" cy="612872"/>
            <a:chOff x="1349595" y="1272232"/>
            <a:chExt cx="2090582" cy="75295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8EAFF7-D84F-F0C8-73B2-7ED984030958}"/>
                </a:ext>
              </a:extLst>
            </p:cNvPr>
            <p:cNvSpPr txBox="1"/>
            <p:nvPr/>
          </p:nvSpPr>
          <p:spPr>
            <a:xfrm>
              <a:off x="1409338" y="1417875"/>
              <a:ext cx="163499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Action: </a:t>
              </a:r>
              <a:r>
                <a:rPr lang="en-US" altLang="ko-KR" b="1" dirty="0">
                  <a:solidFill>
                    <a:schemeClr val="bg1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Work</a:t>
              </a:r>
              <a:endParaRPr lang="en-US" altLang="ko-KR" sz="18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말풍선: 모서리가 둥근 사각형 21">
              <a:extLst>
                <a:ext uri="{FF2B5EF4-FFF2-40B4-BE49-F238E27FC236}">
                  <a16:creationId xmlns:a16="http://schemas.microsoft.com/office/drawing/2014/main" id="{9B3DF537-0676-3EE7-DAD5-1D5EB2CA7F8B}"/>
                </a:ext>
              </a:extLst>
            </p:cNvPr>
            <p:cNvSpPr/>
            <p:nvPr/>
          </p:nvSpPr>
          <p:spPr>
            <a:xfrm>
              <a:off x="1349595" y="1272232"/>
              <a:ext cx="2090582" cy="752953"/>
            </a:xfrm>
            <a:prstGeom prst="wedgeRoundRectCallout">
              <a:avLst>
                <a:gd name="adj1" fmla="val -29260"/>
                <a:gd name="adj2" fmla="val 65829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FA3FAAB0-3F57-4C9B-048F-EA5E98492AEC}"/>
              </a:ext>
            </a:extLst>
          </p:cNvPr>
          <p:cNvSpPr/>
          <p:nvPr/>
        </p:nvSpPr>
        <p:spPr>
          <a:xfrm rot="5400000">
            <a:off x="4517064" y="2409424"/>
            <a:ext cx="585362" cy="520647"/>
          </a:xfrm>
          <a:prstGeom prst="rightArrow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7EE4B3-2D3F-E0DE-68E0-DCCEBE813615}"/>
              </a:ext>
            </a:extLst>
          </p:cNvPr>
          <p:cNvSpPr txBox="1"/>
          <p:nvPr/>
        </p:nvSpPr>
        <p:spPr>
          <a:xfrm>
            <a:off x="2744127" y="1876533"/>
            <a:ext cx="4131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awake, stretched, and brushed teeth </a:t>
            </a:r>
            <a:endParaRPr lang="en-US" altLang="ko-KR" sz="1800" b="0" i="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8073BCA-6547-A703-147A-6245F91D27A7}"/>
              </a:ext>
            </a:extLst>
          </p:cNvPr>
          <p:cNvSpPr/>
          <p:nvPr/>
        </p:nvSpPr>
        <p:spPr>
          <a:xfrm>
            <a:off x="7468790" y="1431028"/>
            <a:ext cx="1617951" cy="673334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C00000"/>
                </a:solidFill>
              </a:rPr>
              <a:t>Retrieval</a:t>
            </a:r>
            <a:endParaRPr lang="ko-KR" altLang="en-US" sz="2400" b="1" dirty="0">
              <a:solidFill>
                <a:srgbClr val="C00000"/>
              </a:solidFill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F3EFDFD-957A-3C75-51BC-A73D46D7234F}"/>
              </a:ext>
            </a:extLst>
          </p:cNvPr>
          <p:cNvSpPr/>
          <p:nvPr/>
        </p:nvSpPr>
        <p:spPr>
          <a:xfrm rot="10800000">
            <a:off x="6770168" y="1507372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7B92CE-61EB-22A8-0739-B21F3D2EE5DB}"/>
              </a:ext>
            </a:extLst>
          </p:cNvPr>
          <p:cNvSpPr txBox="1"/>
          <p:nvPr/>
        </p:nvSpPr>
        <p:spPr>
          <a:xfrm>
            <a:off x="2275552" y="4487896"/>
            <a:ext cx="4592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Retrieval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Extract key memories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10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5715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/>
              <a:t>0. Contents</a:t>
            </a:r>
            <a:endParaRPr dirty="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74D41D-4A0F-573D-A988-AEDFDA700F03}"/>
              </a:ext>
            </a:extLst>
          </p:cNvPr>
          <p:cNvSpPr txBox="1"/>
          <p:nvPr/>
        </p:nvSpPr>
        <p:spPr>
          <a:xfrm>
            <a:off x="405769" y="2015206"/>
            <a:ext cx="825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F9CE0-E1B0-602D-8F8F-50014D3D63E0}"/>
              </a:ext>
            </a:extLst>
          </p:cNvPr>
          <p:cNvSpPr txBox="1"/>
          <p:nvPr/>
        </p:nvSpPr>
        <p:spPr>
          <a:xfrm>
            <a:off x="405769" y="2624683"/>
            <a:ext cx="8129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8965DA-1A0B-59F0-56F2-5A9BE65E9A7F}"/>
              </a:ext>
            </a:extLst>
          </p:cNvPr>
          <p:cNvSpPr txBox="1"/>
          <p:nvPr/>
        </p:nvSpPr>
        <p:spPr>
          <a:xfrm>
            <a:off x="405769" y="1405729"/>
            <a:ext cx="288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CF1A902-AAA3-3C70-80B9-3351E817711B}"/>
              </a:ext>
            </a:extLst>
          </p:cNvPr>
          <p:cNvSpPr txBox="1"/>
          <p:nvPr/>
        </p:nvSpPr>
        <p:spPr>
          <a:xfrm>
            <a:off x="1461090" y="1379612"/>
            <a:ext cx="28919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14:20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 to work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2EC1137B-674B-6C01-D4DA-9D4EE41E2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34" y="312642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B8C1A12-4731-2158-7726-99DCF3F2A4CC}"/>
              </a:ext>
            </a:extLst>
          </p:cNvPr>
          <p:cNvSpPr txBox="1"/>
          <p:nvPr/>
        </p:nvSpPr>
        <p:spPr>
          <a:xfrm>
            <a:off x="571735" y="378026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077576" y="4487896"/>
            <a:ext cx="4988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can we move NPC (In Virtual World?)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67B7C3E-BBBD-57EF-C08A-4224EE194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5560" y="1041070"/>
            <a:ext cx="4846740" cy="325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00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629015" y="4487896"/>
            <a:ext cx="3886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Pre-Defined </a:t>
            </a:r>
            <a:r>
              <a:rPr lang="en-US" altLang="ko-KR" sz="2000" b="1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Stucture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2514F9C-E29A-7CF2-9F2C-E49D0DCEA63F}"/>
              </a:ext>
            </a:extLst>
          </p:cNvPr>
          <p:cNvSpPr/>
          <p:nvPr/>
        </p:nvSpPr>
        <p:spPr>
          <a:xfrm>
            <a:off x="3865756" y="2370534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College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234E652-F443-D3F9-1435-89489B8C36F9}"/>
              </a:ext>
            </a:extLst>
          </p:cNvPr>
          <p:cNvSpPr/>
          <p:nvPr/>
        </p:nvSpPr>
        <p:spPr>
          <a:xfrm>
            <a:off x="5677923" y="2366890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F7F2383-AF2D-FDC5-30B7-CF441828BD87}"/>
              </a:ext>
            </a:extLst>
          </p:cNvPr>
          <p:cNvSpPr/>
          <p:nvPr/>
        </p:nvSpPr>
        <p:spPr>
          <a:xfrm>
            <a:off x="5677923" y="1540197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5EBFF36-8E1E-1F42-77F3-46A285F5A9DA}"/>
              </a:ext>
            </a:extLst>
          </p:cNvPr>
          <p:cNvSpPr/>
          <p:nvPr/>
        </p:nvSpPr>
        <p:spPr>
          <a:xfrm>
            <a:off x="5677923" y="3193583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3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EFDC091-3DB7-EF4B-C9E9-3DB827EB87F0}"/>
              </a:ext>
            </a:extLst>
          </p:cNvPr>
          <p:cNvSpPr/>
          <p:nvPr/>
        </p:nvSpPr>
        <p:spPr>
          <a:xfrm>
            <a:off x="7490090" y="3645708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301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146324B-8060-474E-6253-5588579FA20E}"/>
              </a:ext>
            </a:extLst>
          </p:cNvPr>
          <p:cNvSpPr/>
          <p:nvPr/>
        </p:nvSpPr>
        <p:spPr>
          <a:xfrm>
            <a:off x="7490090" y="2803520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12709DD-E61B-C707-0F5C-92FDD2D7C90C}"/>
              </a:ext>
            </a:extLst>
          </p:cNvPr>
          <p:cNvSpPr/>
          <p:nvPr/>
        </p:nvSpPr>
        <p:spPr>
          <a:xfrm>
            <a:off x="7490090" y="1957643"/>
            <a:ext cx="1162862" cy="572700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960786C-DC3D-89DB-AB8B-D446948C0298}"/>
              </a:ext>
            </a:extLst>
          </p:cNvPr>
          <p:cNvSpPr/>
          <p:nvPr/>
        </p:nvSpPr>
        <p:spPr>
          <a:xfrm>
            <a:off x="7490090" y="1115455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A5158380-06D0-16C1-2DB8-6CF3B79923B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5028618" y="1826547"/>
            <a:ext cx="649305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06CB4844-0D18-9964-434B-6928057968D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028618" y="2656884"/>
            <a:ext cx="649305" cy="823049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구부러짐 24">
            <a:extLst>
              <a:ext uri="{FF2B5EF4-FFF2-40B4-BE49-F238E27FC236}">
                <a16:creationId xmlns:a16="http://schemas.microsoft.com/office/drawing/2014/main" id="{1F14F5F3-8DB6-D205-F9B8-FDDCE2DAC8A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840785" y="3479933"/>
            <a:ext cx="649305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C9DDFF3F-E9B6-412E-C232-7D6056CDF79E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6840785" y="1401805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599B9172-A123-32F7-3CBA-DCC788D4BAE8}"/>
              </a:ext>
            </a:extLst>
          </p:cNvPr>
          <p:cNvCxnSpPr>
            <a:cxnSpLocks/>
          </p:cNvCxnSpPr>
          <p:nvPr/>
        </p:nvCxnSpPr>
        <p:spPr>
          <a:xfrm flipV="1">
            <a:off x="6840785" y="2261332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6F9CAC59-802F-C4A1-A5C2-13FD6F9E05B1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40785" y="2686074"/>
            <a:ext cx="649305" cy="403796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C2BD0467-3580-B3FF-DB96-A88BB01A1FC9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5028618" y="2653240"/>
            <a:ext cx="649305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AEC04E18-E466-FBC0-A1B7-D2084C8EA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61" y="1440248"/>
            <a:ext cx="3632592" cy="243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864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CF1A902-AAA3-3C70-80B9-3351E817711B}"/>
              </a:ext>
            </a:extLst>
          </p:cNvPr>
          <p:cNvSpPr txBox="1"/>
          <p:nvPr/>
        </p:nvSpPr>
        <p:spPr>
          <a:xfrm>
            <a:off x="1032463" y="1161020"/>
            <a:ext cx="52745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09:00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11:00 Sleeping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14:00 Wake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14:01 Stretching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14:10 Brushing Teeth</a:t>
            </a:r>
          </a:p>
          <a:p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14:20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 to work </a:t>
            </a:r>
          </a:p>
          <a:p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(College: Floor 3: Class 301)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2EC1137B-674B-6C01-D4DA-9D4EE41E2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64" y="376628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B8C1A12-4731-2158-7726-99DCF3F2A4CC}"/>
              </a:ext>
            </a:extLst>
          </p:cNvPr>
          <p:cNvSpPr txBox="1"/>
          <p:nvPr/>
        </p:nvSpPr>
        <p:spPr>
          <a:xfrm>
            <a:off x="863165" y="442013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991DF-4C1D-D7D5-C737-233520E8AFCA}"/>
              </a:ext>
            </a:extLst>
          </p:cNvPr>
          <p:cNvSpPr txBox="1"/>
          <p:nvPr/>
        </p:nvSpPr>
        <p:spPr>
          <a:xfrm>
            <a:off x="2629015" y="4487896"/>
            <a:ext cx="3886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Pre-Defined </a:t>
            </a:r>
            <a:r>
              <a:rPr lang="en-US" altLang="ko-KR" sz="2000" b="1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Stucture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2514F9C-E29A-7CF2-9F2C-E49D0DCEA63F}"/>
              </a:ext>
            </a:extLst>
          </p:cNvPr>
          <p:cNvSpPr/>
          <p:nvPr/>
        </p:nvSpPr>
        <p:spPr>
          <a:xfrm>
            <a:off x="3865756" y="2370534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234E652-F443-D3F9-1435-89489B8C36F9}"/>
              </a:ext>
            </a:extLst>
          </p:cNvPr>
          <p:cNvSpPr/>
          <p:nvPr/>
        </p:nvSpPr>
        <p:spPr>
          <a:xfrm>
            <a:off x="5677923" y="2366890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F7F2383-AF2D-FDC5-30B7-CF441828BD87}"/>
              </a:ext>
            </a:extLst>
          </p:cNvPr>
          <p:cNvSpPr/>
          <p:nvPr/>
        </p:nvSpPr>
        <p:spPr>
          <a:xfrm>
            <a:off x="5677923" y="1540197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5EBFF36-8E1E-1F42-77F3-46A285F5A9DA}"/>
              </a:ext>
            </a:extLst>
          </p:cNvPr>
          <p:cNvSpPr/>
          <p:nvPr/>
        </p:nvSpPr>
        <p:spPr>
          <a:xfrm>
            <a:off x="5677923" y="3193583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EFDC091-3DB7-EF4B-C9E9-3DB827EB87F0}"/>
              </a:ext>
            </a:extLst>
          </p:cNvPr>
          <p:cNvSpPr/>
          <p:nvPr/>
        </p:nvSpPr>
        <p:spPr>
          <a:xfrm>
            <a:off x="7490090" y="3645708"/>
            <a:ext cx="1162862" cy="5727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6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146324B-8060-474E-6253-5588579FA20E}"/>
              </a:ext>
            </a:extLst>
          </p:cNvPr>
          <p:cNvSpPr/>
          <p:nvPr/>
        </p:nvSpPr>
        <p:spPr>
          <a:xfrm>
            <a:off x="7490090" y="2803520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12709DD-E61B-C707-0F5C-92FDD2D7C90C}"/>
              </a:ext>
            </a:extLst>
          </p:cNvPr>
          <p:cNvSpPr/>
          <p:nvPr/>
        </p:nvSpPr>
        <p:spPr>
          <a:xfrm>
            <a:off x="7490090" y="1957643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960786C-DC3D-89DB-AB8B-D446948C0298}"/>
              </a:ext>
            </a:extLst>
          </p:cNvPr>
          <p:cNvSpPr/>
          <p:nvPr/>
        </p:nvSpPr>
        <p:spPr>
          <a:xfrm>
            <a:off x="7490090" y="1115455"/>
            <a:ext cx="1162862" cy="5727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6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A5158380-06D0-16C1-2DB8-6CF3B79923B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5028618" y="1826547"/>
            <a:ext cx="649305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06CB4844-0D18-9964-434B-6928057968DB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028618" y="2656884"/>
            <a:ext cx="649305" cy="823049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구부러짐 24">
            <a:extLst>
              <a:ext uri="{FF2B5EF4-FFF2-40B4-BE49-F238E27FC236}">
                <a16:creationId xmlns:a16="http://schemas.microsoft.com/office/drawing/2014/main" id="{1F14F5F3-8DB6-D205-F9B8-FDDCE2DAC8A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840785" y="3479933"/>
            <a:ext cx="649305" cy="45212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C9DDFF3F-E9B6-412E-C232-7D6056CDF79E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6840785" y="1401805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599B9172-A123-32F7-3CBA-DCC788D4BAE8}"/>
              </a:ext>
            </a:extLst>
          </p:cNvPr>
          <p:cNvCxnSpPr>
            <a:cxnSpLocks/>
          </p:cNvCxnSpPr>
          <p:nvPr/>
        </p:nvCxnSpPr>
        <p:spPr>
          <a:xfrm flipV="1">
            <a:off x="6840785" y="2261332"/>
            <a:ext cx="649305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6F9CAC59-802F-C4A1-A5C2-13FD6F9E05B1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40785" y="2686074"/>
            <a:ext cx="649305" cy="403796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C2BD0467-3580-B3FF-DB96-A88BB01A1FC9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5028618" y="2653240"/>
            <a:ext cx="649305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903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92EB67B-EE74-BD54-DDD5-182F772B2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87" y="1136692"/>
            <a:ext cx="7681626" cy="32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43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DAC2BD-8248-8A64-6037-331F9988D848}"/>
              </a:ext>
            </a:extLst>
          </p:cNvPr>
          <p:cNvSpPr txBox="1"/>
          <p:nvPr/>
        </p:nvSpPr>
        <p:spPr>
          <a:xfrm>
            <a:off x="488897" y="1153568"/>
            <a:ext cx="7821372" cy="1983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we have…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1. NPC make a plan based on their own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Identity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2. NPC make a plan based on their </a:t>
            </a: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Memory-Stream &amp; Retrieval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3. NPC</a:t>
            </a:r>
            <a:r>
              <a:rPr lang="ko-KR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 move virtual world based on </a:t>
            </a:r>
            <a:r>
              <a:rPr lang="en-US" altLang="ko-KR" sz="2000" b="1" dirty="0" err="1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D78198-D68C-82F8-C81F-9E35ED86351B}"/>
              </a:ext>
            </a:extLst>
          </p:cNvPr>
          <p:cNvSpPr txBox="1"/>
          <p:nvPr/>
        </p:nvSpPr>
        <p:spPr>
          <a:xfrm>
            <a:off x="1888433" y="3982983"/>
            <a:ext cx="5367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about Interaction between NPC?</a:t>
            </a:r>
            <a:endParaRPr lang="ko-KR" altLang="en-US" sz="2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272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9D3C881-B0B0-C816-5218-F5BF59C21BA2}"/>
              </a:ext>
            </a:extLst>
          </p:cNvPr>
          <p:cNvSpPr/>
          <p:nvPr/>
        </p:nvSpPr>
        <p:spPr>
          <a:xfrm>
            <a:off x="656640" y="2511551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06D9F90-B991-4A2B-834C-B671591F58B9}"/>
              </a:ext>
            </a:extLst>
          </p:cNvPr>
          <p:cNvSpPr/>
          <p:nvPr/>
        </p:nvSpPr>
        <p:spPr>
          <a:xfrm>
            <a:off x="1905681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81DB3DF-68CB-5258-9501-347AB0B71C5C}"/>
              </a:ext>
            </a:extLst>
          </p:cNvPr>
          <p:cNvSpPr/>
          <p:nvPr/>
        </p:nvSpPr>
        <p:spPr>
          <a:xfrm>
            <a:off x="1905681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655E1DB-8CD9-0F75-8A47-23D5E489773C}"/>
              </a:ext>
            </a:extLst>
          </p:cNvPr>
          <p:cNvSpPr/>
          <p:nvPr/>
        </p:nvSpPr>
        <p:spPr>
          <a:xfrm>
            <a:off x="1905681" y="3334600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B8AA9E-48EC-E696-91F9-292B0DE0CF0F}"/>
              </a:ext>
            </a:extLst>
          </p:cNvPr>
          <p:cNvSpPr/>
          <p:nvPr/>
        </p:nvSpPr>
        <p:spPr>
          <a:xfrm>
            <a:off x="3154722" y="3786725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9336D34-7E77-E547-E879-04BAC73D61D0}"/>
              </a:ext>
            </a:extLst>
          </p:cNvPr>
          <p:cNvSpPr/>
          <p:nvPr/>
        </p:nvSpPr>
        <p:spPr>
          <a:xfrm>
            <a:off x="3154722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B3162B-E1B7-0D0F-85F6-2B990BD3DF7B}"/>
              </a:ext>
            </a:extLst>
          </p:cNvPr>
          <p:cNvSpPr/>
          <p:nvPr/>
        </p:nvSpPr>
        <p:spPr>
          <a:xfrm>
            <a:off x="3154722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C859B87-5557-FBC8-B225-86DA6CEBB69C}"/>
              </a:ext>
            </a:extLst>
          </p:cNvPr>
          <p:cNvSpPr/>
          <p:nvPr/>
        </p:nvSpPr>
        <p:spPr>
          <a:xfrm>
            <a:off x="3154722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80E0BF79-8C7D-5339-496B-B0C411F4FA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519634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FC9B565A-8DFE-CFBC-530F-979D32E0E316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519634" y="2724060"/>
            <a:ext cx="386047" cy="823049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id="{028C7F5B-1564-9049-8B10-4F9BB6C1106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768675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D95031D6-A968-0E98-E4FE-0CECBF2D948C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2768675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id="{858C7C43-95B0-BC22-042B-6208BA53C62B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2768675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C29BED54-163C-FB9F-8C9E-CE5DDCB60379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768675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14802B5E-5172-16EE-5363-CD37CE00B29A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519634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FDE2165A-EA5F-57D2-9D24-8034CEFAF353}"/>
              </a:ext>
            </a:extLst>
          </p:cNvPr>
          <p:cNvSpPr/>
          <p:nvPr/>
        </p:nvSpPr>
        <p:spPr>
          <a:xfrm>
            <a:off x="5022882" y="2511551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476CD261-FBFE-B227-2136-F640087D3284}"/>
              </a:ext>
            </a:extLst>
          </p:cNvPr>
          <p:cNvSpPr/>
          <p:nvPr/>
        </p:nvSpPr>
        <p:spPr>
          <a:xfrm>
            <a:off x="6271923" y="2507907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D1CF4953-5F34-35ED-6087-EDE3EA53FA14}"/>
              </a:ext>
            </a:extLst>
          </p:cNvPr>
          <p:cNvSpPr/>
          <p:nvPr/>
        </p:nvSpPr>
        <p:spPr>
          <a:xfrm>
            <a:off x="6271923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D8703C4F-AA87-A7CB-C7C5-7F077D798223}"/>
              </a:ext>
            </a:extLst>
          </p:cNvPr>
          <p:cNvSpPr/>
          <p:nvPr/>
        </p:nvSpPr>
        <p:spPr>
          <a:xfrm>
            <a:off x="6271923" y="3334600"/>
            <a:ext cx="862994" cy="42501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94B590B7-9CCD-A3BC-12F3-8C83301C54D1}"/>
              </a:ext>
            </a:extLst>
          </p:cNvPr>
          <p:cNvSpPr/>
          <p:nvPr/>
        </p:nvSpPr>
        <p:spPr>
          <a:xfrm>
            <a:off x="7520964" y="3786725"/>
            <a:ext cx="862994" cy="425017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8EC1D519-CAB8-BC5E-4875-B994FB3E4E40}"/>
              </a:ext>
            </a:extLst>
          </p:cNvPr>
          <p:cNvSpPr/>
          <p:nvPr/>
        </p:nvSpPr>
        <p:spPr>
          <a:xfrm>
            <a:off x="7520964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9E3BBA78-E656-34B6-FDA9-AAABC1586DE1}"/>
              </a:ext>
            </a:extLst>
          </p:cNvPr>
          <p:cNvSpPr/>
          <p:nvPr/>
        </p:nvSpPr>
        <p:spPr>
          <a:xfrm>
            <a:off x="7520964" y="2098660"/>
            <a:ext cx="862994" cy="425017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79A8852F-9273-5A1B-05C3-5549A4CFF5E8}"/>
              </a:ext>
            </a:extLst>
          </p:cNvPr>
          <p:cNvSpPr/>
          <p:nvPr/>
        </p:nvSpPr>
        <p:spPr>
          <a:xfrm>
            <a:off x="7520964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68" name="연결선: 구부러짐 67">
            <a:extLst>
              <a:ext uri="{FF2B5EF4-FFF2-40B4-BE49-F238E27FC236}">
                <a16:creationId xmlns:a16="http://schemas.microsoft.com/office/drawing/2014/main" id="{E4B08CC5-BF0F-892E-6D9A-6FAE077DD5AB}"/>
              </a:ext>
            </a:extLst>
          </p:cNvPr>
          <p:cNvCxnSpPr>
            <a:cxnSpLocks/>
            <a:stCxn id="59" idx="3"/>
            <a:endCxn id="61" idx="1"/>
          </p:cNvCxnSpPr>
          <p:nvPr/>
        </p:nvCxnSpPr>
        <p:spPr>
          <a:xfrm flipV="1">
            <a:off x="5885876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구부러짐 68">
            <a:extLst>
              <a:ext uri="{FF2B5EF4-FFF2-40B4-BE49-F238E27FC236}">
                <a16:creationId xmlns:a16="http://schemas.microsoft.com/office/drawing/2014/main" id="{63719510-E0B6-B73A-EB32-223AAF775CF8}"/>
              </a:ext>
            </a:extLst>
          </p:cNvPr>
          <p:cNvCxnSpPr>
            <a:cxnSpLocks/>
            <a:stCxn id="59" idx="3"/>
            <a:endCxn id="62" idx="1"/>
          </p:cNvCxnSpPr>
          <p:nvPr/>
        </p:nvCxnSpPr>
        <p:spPr>
          <a:xfrm>
            <a:off x="5885876" y="2724060"/>
            <a:ext cx="386047" cy="823049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구부러짐 69">
            <a:extLst>
              <a:ext uri="{FF2B5EF4-FFF2-40B4-BE49-F238E27FC236}">
                <a16:creationId xmlns:a16="http://schemas.microsoft.com/office/drawing/2014/main" id="{1543B3C4-D984-05F4-CFB4-5CD382F6DC37}"/>
              </a:ext>
            </a:extLst>
          </p:cNvPr>
          <p:cNvCxnSpPr>
            <a:cxnSpLocks/>
            <a:stCxn id="62" idx="3"/>
            <a:endCxn id="64" idx="1"/>
          </p:cNvCxnSpPr>
          <p:nvPr/>
        </p:nvCxnSpPr>
        <p:spPr>
          <a:xfrm>
            <a:off x="7134917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구부러짐 70">
            <a:extLst>
              <a:ext uri="{FF2B5EF4-FFF2-40B4-BE49-F238E27FC236}">
                <a16:creationId xmlns:a16="http://schemas.microsoft.com/office/drawing/2014/main" id="{70F0C418-10D0-BBB2-2A94-4B688FD0C547}"/>
              </a:ext>
            </a:extLst>
          </p:cNvPr>
          <p:cNvCxnSpPr>
            <a:cxnSpLocks/>
            <a:stCxn id="61" idx="3"/>
            <a:endCxn id="67" idx="1"/>
          </p:cNvCxnSpPr>
          <p:nvPr/>
        </p:nvCxnSpPr>
        <p:spPr>
          <a:xfrm flipV="1">
            <a:off x="7134917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구부러짐 71">
            <a:extLst>
              <a:ext uri="{FF2B5EF4-FFF2-40B4-BE49-F238E27FC236}">
                <a16:creationId xmlns:a16="http://schemas.microsoft.com/office/drawing/2014/main" id="{6972CF05-0119-777F-9E72-63825BFC5B7B}"/>
              </a:ext>
            </a:extLst>
          </p:cNvPr>
          <p:cNvCxnSpPr>
            <a:cxnSpLocks/>
            <a:stCxn id="60" idx="3"/>
            <a:endCxn id="66" idx="1"/>
          </p:cNvCxnSpPr>
          <p:nvPr/>
        </p:nvCxnSpPr>
        <p:spPr>
          <a:xfrm flipV="1">
            <a:off x="7134917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구부러짐 72">
            <a:extLst>
              <a:ext uri="{FF2B5EF4-FFF2-40B4-BE49-F238E27FC236}">
                <a16:creationId xmlns:a16="http://schemas.microsoft.com/office/drawing/2014/main" id="{F40B6EE7-FA3C-1B6C-5F90-977EADF015EB}"/>
              </a:ext>
            </a:extLst>
          </p:cNvPr>
          <p:cNvCxnSpPr>
            <a:cxnSpLocks/>
            <a:stCxn id="60" idx="3"/>
            <a:endCxn id="65" idx="1"/>
          </p:cNvCxnSpPr>
          <p:nvPr/>
        </p:nvCxnSpPr>
        <p:spPr>
          <a:xfrm>
            <a:off x="7134917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구부러짐 73">
            <a:extLst>
              <a:ext uri="{FF2B5EF4-FFF2-40B4-BE49-F238E27FC236}">
                <a16:creationId xmlns:a16="http://schemas.microsoft.com/office/drawing/2014/main" id="{916B5ECC-E075-4B36-4D7C-3EB93D872AE3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 flipV="1">
            <a:off x="5885876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D32E5832-C1C5-0038-5F56-29F8C1CA3E94}"/>
              </a:ext>
            </a:extLst>
          </p:cNvPr>
          <p:cNvSpPr txBox="1"/>
          <p:nvPr/>
        </p:nvSpPr>
        <p:spPr>
          <a:xfrm>
            <a:off x="760042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45DB10B-01A3-7A91-8C41-7E13D5994E71}"/>
              </a:ext>
            </a:extLst>
          </p:cNvPr>
          <p:cNvSpPr txBox="1"/>
          <p:nvPr/>
        </p:nvSpPr>
        <p:spPr>
          <a:xfrm>
            <a:off x="5122353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7" name="Picture 2">
            <a:extLst>
              <a:ext uri="{FF2B5EF4-FFF2-40B4-BE49-F238E27FC236}">
                <a16:creationId xmlns:a16="http://schemas.microsoft.com/office/drawing/2014/main" id="{428DDEF6-252A-9006-23E8-F6E2F5437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41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>
            <a:extLst>
              <a:ext uri="{FF2B5EF4-FFF2-40B4-BE49-F238E27FC236}">
                <a16:creationId xmlns:a16="http://schemas.microsoft.com/office/drawing/2014/main" id="{86F94F99-EA0D-4DD8-DC1F-9E9B97D2C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353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/>
              <p:nvPr/>
            </p:nvSpPr>
            <p:spPr>
              <a:xfrm>
                <a:off x="2042181" y="4496462"/>
                <a:ext cx="5059655" cy="4276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 algn="ctr">
                  <a:buFont typeface="Wingdings" panose="05000000000000000000" pitchFamily="2" charset="2"/>
                  <a:buChar char="Ø"/>
                </a:pPr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𝟏</m:t>
                        </m:r>
                      </m:sub>
                    </m:sSub>
                    <m:r>
                      <a:rPr lang="en-US" altLang="ko-KR" sz="2000" b="1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≠</m:t>
                    </m:r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, no interaction</a:t>
                </a:r>
                <a:endParaRPr lang="ko-KR" altLang="en-US" sz="2000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2181" y="4496462"/>
                <a:ext cx="5059655" cy="427618"/>
              </a:xfrm>
              <a:prstGeom prst="rect">
                <a:avLst/>
              </a:prstGeom>
              <a:blipFill>
                <a:blip r:embed="rId5"/>
                <a:stretch>
                  <a:fillRect l="-723" t="-7143" r="-964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353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9D3C881-B0B0-C816-5218-F5BF59C21BA2}"/>
              </a:ext>
            </a:extLst>
          </p:cNvPr>
          <p:cNvSpPr/>
          <p:nvPr/>
        </p:nvSpPr>
        <p:spPr>
          <a:xfrm>
            <a:off x="656640" y="2511551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06D9F90-B991-4A2B-834C-B671591F58B9}"/>
              </a:ext>
            </a:extLst>
          </p:cNvPr>
          <p:cNvSpPr/>
          <p:nvPr/>
        </p:nvSpPr>
        <p:spPr>
          <a:xfrm>
            <a:off x="1905681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81DB3DF-68CB-5258-9501-347AB0B71C5C}"/>
              </a:ext>
            </a:extLst>
          </p:cNvPr>
          <p:cNvSpPr/>
          <p:nvPr/>
        </p:nvSpPr>
        <p:spPr>
          <a:xfrm>
            <a:off x="1905681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655E1DB-8CD9-0F75-8A47-23D5E489773C}"/>
              </a:ext>
            </a:extLst>
          </p:cNvPr>
          <p:cNvSpPr/>
          <p:nvPr/>
        </p:nvSpPr>
        <p:spPr>
          <a:xfrm>
            <a:off x="1905681" y="3334600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B8AA9E-48EC-E696-91F9-292B0DE0CF0F}"/>
              </a:ext>
            </a:extLst>
          </p:cNvPr>
          <p:cNvSpPr/>
          <p:nvPr/>
        </p:nvSpPr>
        <p:spPr>
          <a:xfrm>
            <a:off x="3154722" y="3786725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9336D34-7E77-E547-E879-04BAC73D61D0}"/>
              </a:ext>
            </a:extLst>
          </p:cNvPr>
          <p:cNvSpPr/>
          <p:nvPr/>
        </p:nvSpPr>
        <p:spPr>
          <a:xfrm>
            <a:off x="3154722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B3162B-E1B7-0D0F-85F6-2B990BD3DF7B}"/>
              </a:ext>
            </a:extLst>
          </p:cNvPr>
          <p:cNvSpPr/>
          <p:nvPr/>
        </p:nvSpPr>
        <p:spPr>
          <a:xfrm>
            <a:off x="3154722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C859B87-5557-FBC8-B225-86DA6CEBB69C}"/>
              </a:ext>
            </a:extLst>
          </p:cNvPr>
          <p:cNvSpPr/>
          <p:nvPr/>
        </p:nvSpPr>
        <p:spPr>
          <a:xfrm>
            <a:off x="3154722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80E0BF79-8C7D-5339-496B-B0C411F4FAE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1519634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FC9B565A-8DFE-CFBC-530F-979D32E0E316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519634" y="2724060"/>
            <a:ext cx="386047" cy="823049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id="{028C7F5B-1564-9049-8B10-4F9BB6C1106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768675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D95031D6-A968-0E98-E4FE-0CECBF2D948C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2768675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id="{858C7C43-95B0-BC22-042B-6208BA53C62B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2768675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C29BED54-163C-FB9F-8C9E-CE5DDCB60379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768675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14802B5E-5172-16EE-5363-CD37CE00B29A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519634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/>
              <p:nvPr/>
            </p:nvSpPr>
            <p:spPr>
              <a:xfrm>
                <a:off x="1174161" y="4496462"/>
                <a:ext cx="6795707" cy="4276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 algn="ctr">
                  <a:buFont typeface="Wingdings" panose="05000000000000000000" pitchFamily="2" charset="2"/>
                  <a:buChar char="Ø"/>
                </a:pPr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𝟏</m:t>
                        </m:r>
                      </m:sub>
                    </m:sSub>
                    <m:r>
                      <a:rPr lang="en-US" altLang="ko-KR" sz="2000" b="1" i="1">
                        <a:solidFill>
                          <a:schemeClr val="accent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𝒕𝒓𝒊𝒆</m:t>
                        </m:r>
                      </m:e>
                      <m:sub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𝒏𝒑𝒄</m:t>
                        </m:r>
                        <m:r>
                          <a:rPr lang="en-US" altLang="ko-KR" sz="2000" b="1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altLang="ko-KR" sz="20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, interaction occur </a:t>
                </a:r>
                <a:r>
                  <a:rPr lang="en-US" altLang="ko-KR" sz="1200" b="1" dirty="0">
                    <a:solidFill>
                      <a:schemeClr val="accent3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(+when met in load)</a:t>
                </a:r>
                <a:endParaRPr lang="ko-KR" altLang="en-US" sz="2000" b="1" dirty="0">
                  <a:solidFill>
                    <a:schemeClr val="accent3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BDC7515-EF4B-6E14-B628-8E009295EF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161" y="4496462"/>
                <a:ext cx="6795707" cy="427618"/>
              </a:xfrm>
              <a:prstGeom prst="rect">
                <a:avLst/>
              </a:prstGeom>
              <a:blipFill>
                <a:blip r:embed="rId4"/>
                <a:stretch>
                  <a:fillRect t="-7143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AC6EDC2-7FD0-2448-9170-A83834766CBC}"/>
              </a:ext>
            </a:extLst>
          </p:cNvPr>
          <p:cNvSpPr/>
          <p:nvPr/>
        </p:nvSpPr>
        <p:spPr>
          <a:xfrm>
            <a:off x="5022882" y="2511551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College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F216DA9-A1A6-AEC6-EB8B-8BC037205C9E}"/>
              </a:ext>
            </a:extLst>
          </p:cNvPr>
          <p:cNvSpPr/>
          <p:nvPr/>
        </p:nvSpPr>
        <p:spPr>
          <a:xfrm>
            <a:off x="6271923" y="250790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3F4E97A-979D-D0EE-9EE7-BD153E278BEA}"/>
              </a:ext>
            </a:extLst>
          </p:cNvPr>
          <p:cNvSpPr/>
          <p:nvPr/>
        </p:nvSpPr>
        <p:spPr>
          <a:xfrm>
            <a:off x="6271923" y="1681214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Floor 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BCC0D22-37A0-0E6A-2DF4-EE5C0A3CD437}"/>
              </a:ext>
            </a:extLst>
          </p:cNvPr>
          <p:cNvSpPr/>
          <p:nvPr/>
        </p:nvSpPr>
        <p:spPr>
          <a:xfrm>
            <a:off x="6271923" y="3334600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Floor 3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C3CF407-575F-69C2-6C21-AEC257ACEB79}"/>
              </a:ext>
            </a:extLst>
          </p:cNvPr>
          <p:cNvSpPr/>
          <p:nvPr/>
        </p:nvSpPr>
        <p:spPr>
          <a:xfrm>
            <a:off x="7520964" y="3786725"/>
            <a:ext cx="862994" cy="425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3"/>
                </a:solidFill>
                <a:latin typeface="+mj-ea"/>
                <a:ea typeface="+mj-ea"/>
              </a:rPr>
              <a:t>Class 301</a:t>
            </a:r>
            <a:endParaRPr lang="ko-KR" altLang="en-US" sz="11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0783354-F4EC-796E-6D03-B5F2522A545D}"/>
              </a:ext>
            </a:extLst>
          </p:cNvPr>
          <p:cNvSpPr/>
          <p:nvPr/>
        </p:nvSpPr>
        <p:spPr>
          <a:xfrm>
            <a:off x="7520964" y="2944537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5C999E18-4FAF-6C9C-74CC-1FB17D08A57E}"/>
              </a:ext>
            </a:extLst>
          </p:cNvPr>
          <p:cNvSpPr/>
          <p:nvPr/>
        </p:nvSpPr>
        <p:spPr>
          <a:xfrm>
            <a:off x="7520964" y="2098660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202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356CBF-A3C7-1AC7-C9C4-1A70B4AF8788}"/>
              </a:ext>
            </a:extLst>
          </p:cNvPr>
          <p:cNvSpPr/>
          <p:nvPr/>
        </p:nvSpPr>
        <p:spPr>
          <a:xfrm>
            <a:off x="7520964" y="1256472"/>
            <a:ext cx="862994" cy="4250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000000"/>
                </a:solidFill>
                <a:latin typeface="+mj-ea"/>
                <a:ea typeface="+mj-ea"/>
              </a:rPr>
              <a:t>Class 101</a:t>
            </a:r>
            <a:endParaRPr lang="ko-KR" altLang="en-US" sz="11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7C44E8F2-2D09-5C7A-2E65-151D78ED4712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 flipV="1">
            <a:off x="5885876" y="1893723"/>
            <a:ext cx="386047" cy="830337"/>
          </a:xfrm>
          <a:prstGeom prst="curvedConnector3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구부러짐 26">
            <a:extLst>
              <a:ext uri="{FF2B5EF4-FFF2-40B4-BE49-F238E27FC236}">
                <a16:creationId xmlns:a16="http://schemas.microsoft.com/office/drawing/2014/main" id="{BEC54C67-7CA3-5D04-B115-6D5012B581D7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>
            <a:off x="5885876" y="2724060"/>
            <a:ext cx="386047" cy="823049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95CBA2E9-1E32-9B83-6D43-3853D0DBA9EB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7134917" y="3547109"/>
            <a:ext cx="386047" cy="452125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구부러짐 28">
            <a:extLst>
              <a:ext uri="{FF2B5EF4-FFF2-40B4-BE49-F238E27FC236}">
                <a16:creationId xmlns:a16="http://schemas.microsoft.com/office/drawing/2014/main" id="{CF2C5DC8-AD40-7B8D-6388-7D4000840704}"/>
              </a:ext>
            </a:extLst>
          </p:cNvPr>
          <p:cNvCxnSpPr>
            <a:cxnSpLocks/>
            <a:stCxn id="20" idx="3"/>
            <a:endCxn id="25" idx="1"/>
          </p:cNvCxnSpPr>
          <p:nvPr/>
        </p:nvCxnSpPr>
        <p:spPr>
          <a:xfrm flipV="1">
            <a:off x="7134917" y="1468981"/>
            <a:ext cx="386047" cy="424742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587DC904-7B61-A155-F535-11815DF9134A}"/>
              </a:ext>
            </a:extLst>
          </p:cNvPr>
          <p:cNvCxnSpPr>
            <a:cxnSpLocks/>
            <a:stCxn id="9" idx="3"/>
            <a:endCxn id="24" idx="1"/>
          </p:cNvCxnSpPr>
          <p:nvPr/>
        </p:nvCxnSpPr>
        <p:spPr>
          <a:xfrm flipV="1">
            <a:off x="7134917" y="2311169"/>
            <a:ext cx="386047" cy="409247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081FB973-412B-F94B-CD13-FE40222236F2}"/>
              </a:ext>
            </a:extLst>
          </p:cNvPr>
          <p:cNvCxnSpPr>
            <a:cxnSpLocks/>
            <a:stCxn id="9" idx="3"/>
            <a:endCxn id="23" idx="1"/>
          </p:cNvCxnSpPr>
          <p:nvPr/>
        </p:nvCxnSpPr>
        <p:spPr>
          <a:xfrm>
            <a:off x="7134917" y="2720416"/>
            <a:ext cx="386047" cy="436630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D7B2945B-A031-CD88-63C4-F3CC28587878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885876" y="2720416"/>
            <a:ext cx="386047" cy="3644"/>
          </a:xfrm>
          <a:prstGeom prst="curvedConnector3">
            <a:avLst>
              <a:gd name="adj1" fmla="val 50000"/>
            </a:avLst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DB336FB-8493-828D-D22E-A98C27494F5B}"/>
              </a:ext>
            </a:extLst>
          </p:cNvPr>
          <p:cNvSpPr txBox="1"/>
          <p:nvPr/>
        </p:nvSpPr>
        <p:spPr>
          <a:xfrm>
            <a:off x="5126284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9F2FF9E1-7E6F-1004-C0ED-FBD9C2BC8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283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32E5832-C1C5-0038-5F56-29F8C1CA3E94}"/>
              </a:ext>
            </a:extLst>
          </p:cNvPr>
          <p:cNvSpPr txBox="1"/>
          <p:nvPr/>
        </p:nvSpPr>
        <p:spPr>
          <a:xfrm>
            <a:off x="760042" y="3754113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428DDEF6-252A-9006-23E8-F6E2F5437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41" y="3056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720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680D4F1-4AF2-665A-4DD9-7EA1F49FCC11}"/>
              </a:ext>
            </a:extLst>
          </p:cNvPr>
          <p:cNvGrpSpPr/>
          <p:nvPr/>
        </p:nvGrpSpPr>
        <p:grpSpPr>
          <a:xfrm>
            <a:off x="311691" y="1073469"/>
            <a:ext cx="2468454" cy="572700"/>
            <a:chOff x="4572000" y="2285400"/>
            <a:chExt cx="3703782" cy="5727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46F976-9A0D-4E31-1B7E-DC589190B962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F8523A7-C4A7-FEFD-E0BE-EB99A2F2F362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4F1AAE-F97F-A35B-C748-AE3A271453FC}"/>
              </a:ext>
            </a:extLst>
          </p:cNvPr>
          <p:cNvSpPr txBox="1"/>
          <p:nvPr/>
        </p:nvSpPr>
        <p:spPr>
          <a:xfrm>
            <a:off x="1204307" y="36292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847C017-948D-0F09-B6E4-A3167AF7F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306" y="293153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0B602F82-E7F3-F847-E324-392AD3924609}"/>
              </a:ext>
            </a:extLst>
          </p:cNvPr>
          <p:cNvGrpSpPr/>
          <p:nvPr/>
        </p:nvGrpSpPr>
        <p:grpSpPr>
          <a:xfrm>
            <a:off x="6093309" y="1073469"/>
            <a:ext cx="2468454" cy="572700"/>
            <a:chOff x="4572000" y="2285400"/>
            <a:chExt cx="3703782" cy="5727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3E2A6C-2C92-D455-C7D9-7CD2AD8F57FA}"/>
                </a:ext>
              </a:extLst>
            </p:cNvPr>
            <p:cNvSpPr txBox="1"/>
            <p:nvPr/>
          </p:nvSpPr>
          <p:spPr>
            <a:xfrm>
              <a:off x="4977940" y="2360710"/>
              <a:ext cx="28919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Memory Stream</a:t>
              </a:r>
              <a:endPara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CA0B5BDE-B23A-3904-22A1-5A88A18E85BB}"/>
                </a:ext>
              </a:extLst>
            </p:cNvPr>
            <p:cNvSpPr/>
            <p:nvPr/>
          </p:nvSpPr>
          <p:spPr>
            <a:xfrm>
              <a:off x="4572000" y="2285400"/>
              <a:ext cx="3703782" cy="572700"/>
            </a:xfrm>
            <a:prstGeom prst="round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BA23707-5FD8-E9C3-77B9-CC946748D43F}"/>
              </a:ext>
            </a:extLst>
          </p:cNvPr>
          <p:cNvSpPr txBox="1"/>
          <p:nvPr/>
        </p:nvSpPr>
        <p:spPr>
          <a:xfrm>
            <a:off x="6985925" y="362925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66F7D31C-CC06-EDF1-E2F0-4E0290FF3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924" y="293153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2F2726D-15B3-1EC2-BC6C-66D80C271958}"/>
              </a:ext>
            </a:extLst>
          </p:cNvPr>
          <p:cNvSpPr txBox="1"/>
          <p:nvPr/>
        </p:nvSpPr>
        <p:spPr>
          <a:xfrm>
            <a:off x="1516497" y="4496462"/>
            <a:ext cx="6381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During Interaction, They share their knowledge/events</a:t>
            </a:r>
            <a:endParaRPr lang="ko-KR" altLang="en-US" sz="20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EC538C-7C04-AB55-F21A-62D9C1DB317A}"/>
              </a:ext>
            </a:extLst>
          </p:cNvPr>
          <p:cNvSpPr txBox="1"/>
          <p:nvPr/>
        </p:nvSpPr>
        <p:spPr>
          <a:xfrm>
            <a:off x="2897527" y="2267556"/>
            <a:ext cx="3195782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1: I will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 party! 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2: Wow!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party start?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1: </a:t>
            </a: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Saturday,</a:t>
            </a: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9 o’clock.</a:t>
            </a:r>
          </a:p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2: I will participate.</a:t>
            </a:r>
            <a:endParaRPr lang="ko-KR" altLang="en-US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화살표: 위쪽/아래쪽 22">
            <a:extLst>
              <a:ext uri="{FF2B5EF4-FFF2-40B4-BE49-F238E27FC236}">
                <a16:creationId xmlns:a16="http://schemas.microsoft.com/office/drawing/2014/main" id="{B9710C0B-2E89-D80B-901A-23A2C6EAE11E}"/>
              </a:ext>
            </a:extLst>
          </p:cNvPr>
          <p:cNvSpPr/>
          <p:nvPr/>
        </p:nvSpPr>
        <p:spPr>
          <a:xfrm>
            <a:off x="1334484" y="1759537"/>
            <a:ext cx="412978" cy="1054709"/>
          </a:xfrm>
          <a:prstGeom prst="upDownArrow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위쪽/아래쪽 23">
            <a:extLst>
              <a:ext uri="{FF2B5EF4-FFF2-40B4-BE49-F238E27FC236}">
                <a16:creationId xmlns:a16="http://schemas.microsoft.com/office/drawing/2014/main" id="{C531D6F4-7108-D2FD-0B08-A6E15DFB53E3}"/>
              </a:ext>
            </a:extLst>
          </p:cNvPr>
          <p:cNvSpPr/>
          <p:nvPr/>
        </p:nvSpPr>
        <p:spPr>
          <a:xfrm>
            <a:off x="7116102" y="1759537"/>
            <a:ext cx="412978" cy="1054709"/>
          </a:xfrm>
          <a:prstGeom prst="upDownArrow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43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Trie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Interaction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CAE212-3BF2-4656-BAEF-3DBA5AED557E}"/>
              </a:ext>
            </a:extLst>
          </p:cNvPr>
          <p:cNvSpPr txBox="1"/>
          <p:nvPr/>
        </p:nvSpPr>
        <p:spPr>
          <a:xfrm>
            <a:off x="1241252" y="2832400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1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F096513-0DFB-1CFF-B5D3-6A324D19C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251" y="213468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CB125B-2BE7-EE93-7644-CE3C1FFF28E8}"/>
              </a:ext>
            </a:extLst>
          </p:cNvPr>
          <p:cNvSpPr txBox="1"/>
          <p:nvPr/>
        </p:nvSpPr>
        <p:spPr>
          <a:xfrm>
            <a:off x="837663" y="1600745"/>
            <a:ext cx="1480509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 a Party</a:t>
            </a:r>
            <a:endParaRPr lang="ko-KR" altLang="en-US" sz="1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BFEDBA-F4B2-D2C5-7EDB-7803EEA0C191}"/>
              </a:ext>
            </a:extLst>
          </p:cNvPr>
          <p:cNvSpPr txBox="1"/>
          <p:nvPr/>
        </p:nvSpPr>
        <p:spPr>
          <a:xfrm>
            <a:off x="3033106" y="3282774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2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C9225A5-1F3B-816F-AE31-F93FFA362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3105" y="2585054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F25A2C-3BCF-9819-7259-F192CB0283CF}"/>
              </a:ext>
            </a:extLst>
          </p:cNvPr>
          <p:cNvSpPr txBox="1"/>
          <p:nvPr/>
        </p:nvSpPr>
        <p:spPr>
          <a:xfrm>
            <a:off x="4824960" y="1862582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4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3706F98-9B26-AB0E-97FD-652412FDB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959" y="116486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29D809-0F5A-1DA1-23BA-F779504C454B}"/>
              </a:ext>
            </a:extLst>
          </p:cNvPr>
          <p:cNvSpPr txBox="1"/>
          <p:nvPr/>
        </p:nvSpPr>
        <p:spPr>
          <a:xfrm>
            <a:off x="4928061" y="3787441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3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69955248-F43E-8939-87CB-34EC4F307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060" y="3089721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DBC4266-6D5C-7ADE-AB2E-7BB265216D3F}"/>
              </a:ext>
            </a:extLst>
          </p:cNvPr>
          <p:cNvSpPr txBox="1"/>
          <p:nvPr/>
        </p:nvSpPr>
        <p:spPr>
          <a:xfrm>
            <a:off x="7124815" y="379771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6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A5A52E4-358E-CFAE-1A70-D9EFA915B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814" y="3099995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D418F3-4E3A-A686-349D-3F61B2DC4153}"/>
              </a:ext>
            </a:extLst>
          </p:cNvPr>
          <p:cNvSpPr txBox="1"/>
          <p:nvPr/>
        </p:nvSpPr>
        <p:spPr>
          <a:xfrm>
            <a:off x="7124815" y="2277277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NPC 5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38FF87E7-AD62-6624-2F70-D4A7C0453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814" y="1579557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9DEE4704-43C1-99B3-EAAE-81871A8F2A30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914585" y="2471347"/>
            <a:ext cx="1118520" cy="450374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구부러짐 20">
            <a:extLst>
              <a:ext uri="{FF2B5EF4-FFF2-40B4-BE49-F238E27FC236}">
                <a16:creationId xmlns:a16="http://schemas.microsoft.com/office/drawing/2014/main" id="{606F8940-339F-25A3-151A-A8F1E3A65935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3706439" y="2921721"/>
            <a:ext cx="1221621" cy="504667"/>
          </a:xfrm>
          <a:prstGeom prst="curvedConnector3">
            <a:avLst>
              <a:gd name="adj1" fmla="val 44708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4E07DDD7-0275-8B90-1C43-4F5E046AABDA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3706439" y="1501529"/>
            <a:ext cx="1118520" cy="14201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구부러짐 34">
            <a:extLst>
              <a:ext uri="{FF2B5EF4-FFF2-40B4-BE49-F238E27FC236}">
                <a16:creationId xmlns:a16="http://schemas.microsoft.com/office/drawing/2014/main" id="{5D9204F2-326F-A6ED-D9F2-67196A67580B}"/>
              </a:ext>
            </a:extLst>
          </p:cNvPr>
          <p:cNvCxnSpPr>
            <a:cxnSpLocks/>
            <a:stCxn id="13" idx="3"/>
            <a:endCxn id="17" idx="1"/>
          </p:cNvCxnSpPr>
          <p:nvPr/>
        </p:nvCxnSpPr>
        <p:spPr>
          <a:xfrm flipV="1">
            <a:off x="5601394" y="1916224"/>
            <a:ext cx="1523420" cy="151016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구부러짐 37">
            <a:extLst>
              <a:ext uri="{FF2B5EF4-FFF2-40B4-BE49-F238E27FC236}">
                <a16:creationId xmlns:a16="http://schemas.microsoft.com/office/drawing/2014/main" id="{126C3B42-DD2A-F3B1-E4AF-27B41BE0AA64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498293" y="1501529"/>
            <a:ext cx="1626521" cy="1935133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CB529D7-FFE5-D338-2028-BBBD4562B8B9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time goes by, information spreads - </a:t>
            </a:r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Diffusion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5096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5011945-33AE-C4D7-289D-61E9C553F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103" y="953070"/>
            <a:ext cx="7886770" cy="35354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Planning Example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95208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2754523" y="4236810"/>
            <a:ext cx="3942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 (ex. Game, Metaverse)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123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Planning Example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9932ED-1CDB-11E2-EEF9-BFCBAB43D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9144000" cy="45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331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Example&amp;Experiments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CE1BC-0FD7-0492-0D84-E9B6794982E1}"/>
              </a:ext>
            </a:extLst>
          </p:cNvPr>
          <p:cNvSpPr txBox="1"/>
          <p:nvPr/>
        </p:nvSpPr>
        <p:spPr>
          <a:xfrm>
            <a:off x="1031412" y="4439998"/>
            <a:ext cx="7432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Diffusion Example</a:t>
            </a:r>
            <a:endParaRPr lang="ko-KR" altLang="en-US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70001D-FCB0-BE5B-9BCD-91D479A9B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773" y="856238"/>
            <a:ext cx="6442815" cy="362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073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13759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495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507ECB-259F-EEBB-0004-272E4ADB3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061" y="853068"/>
            <a:ext cx="4823878" cy="42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42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731344-CD4C-560B-EE71-FB038D40BDFF}"/>
              </a:ext>
            </a:extLst>
          </p:cNvPr>
          <p:cNvSpPr txBox="1"/>
          <p:nvPr/>
        </p:nvSpPr>
        <p:spPr>
          <a:xfrm>
            <a:off x="829629" y="4467642"/>
            <a:ext cx="7484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Subject: Make Auto-Software Development Company!</a:t>
            </a:r>
            <a:endParaRPr lang="ko-KR" altLang="en-US" sz="24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8" y="3326140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09E38E-674B-B710-B477-3E4C62AA649C}"/>
              </a:ext>
            </a:extLst>
          </p:cNvPr>
          <p:cNvSpPr txBox="1"/>
          <p:nvPr/>
        </p:nvSpPr>
        <p:spPr>
          <a:xfrm>
            <a:off x="2750028" y="1698524"/>
            <a:ext cx="3643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 Development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07BE5B2-9AE4-E240-0CEE-78E77D24B826}"/>
              </a:ext>
            </a:extLst>
          </p:cNvPr>
          <p:cNvSpPr/>
          <p:nvPr/>
        </p:nvSpPr>
        <p:spPr>
          <a:xfrm rot="5400000">
            <a:off x="4279316" y="2480714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6787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8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Develop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1702462" y="1865745"/>
            <a:ext cx="5739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Determine topic, programming language,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0784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Testing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-16894"/>
              <a:gd name="adj2" fmla="val 105377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351679" y="1865745"/>
            <a:ext cx="4440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Developing/Coding Programming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519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-&gt;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8338"/>
              <a:gd name="adj2" fmla="val 108923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019866" y="1865745"/>
            <a:ext cx="5104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Debugging code, Complement code,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8690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ChatDev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F1038-19F2-80A6-4E56-1CA102586A46}"/>
              </a:ext>
            </a:extLst>
          </p:cNvPr>
          <p:cNvSpPr txBox="1"/>
          <p:nvPr/>
        </p:nvSpPr>
        <p:spPr>
          <a:xfrm>
            <a:off x="1369039" y="3488902"/>
            <a:ext cx="6405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-&gt; Develop -&gt; Testing -&gt;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49C18B4A-4041-5AF6-B2C7-0EBA3346EB2D}"/>
              </a:ext>
            </a:extLst>
          </p:cNvPr>
          <p:cNvSpPr/>
          <p:nvPr/>
        </p:nvSpPr>
        <p:spPr>
          <a:xfrm>
            <a:off x="1311563" y="1445415"/>
            <a:ext cx="6405921" cy="1302327"/>
          </a:xfrm>
          <a:prstGeom prst="wedgeRoundRectCallout">
            <a:avLst>
              <a:gd name="adj1" fmla="val 35012"/>
              <a:gd name="adj2" fmla="val 108214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19637-484C-89FC-451D-E76A92ECBDBD}"/>
              </a:ext>
            </a:extLst>
          </p:cNvPr>
          <p:cNvSpPr txBox="1"/>
          <p:nvPr/>
        </p:nvSpPr>
        <p:spPr>
          <a:xfrm>
            <a:off x="2331658" y="1865745"/>
            <a:ext cx="4480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Writing SRS, API document, </a:t>
            </a:r>
            <a:r>
              <a:rPr lang="en-US" altLang="ko-KR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…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7617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Method</a:t>
            </a:r>
            <a:endParaRPr lang="ko-KR" alt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D0E7D-133A-A572-E9D5-51FB39BA6865}"/>
              </a:ext>
            </a:extLst>
          </p:cNvPr>
          <p:cNvSpPr txBox="1"/>
          <p:nvPr/>
        </p:nvSpPr>
        <p:spPr>
          <a:xfrm>
            <a:off x="666103" y="1469300"/>
            <a:ext cx="2929007" cy="22048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Specialization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</a:p>
        </p:txBody>
      </p:sp>
    </p:spTree>
    <p:extLst>
      <p:ext uri="{BB962C8B-B14F-4D97-AF65-F5344CB8AC3E}">
        <p14:creationId xmlns:p14="http://schemas.microsoft.com/office/powerpoint/2010/main" val="281789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3999246" y="4236810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5728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Specification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0EE6CC-E19A-6BA4-2A50-358A3950D6AA}"/>
              </a:ext>
            </a:extLst>
          </p:cNvPr>
          <p:cNvSpPr txBox="1"/>
          <p:nvPr/>
        </p:nvSpPr>
        <p:spPr>
          <a:xfrm>
            <a:off x="2013457" y="4487896"/>
            <a:ext cx="51171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Specification (= Identity Initialization)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91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392157" y="3248355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EFC08EF-6F4E-F162-6011-5C70CA143BD5}"/>
              </a:ext>
            </a:extLst>
          </p:cNvPr>
          <p:cNvGrpSpPr/>
          <p:nvPr/>
        </p:nvGrpSpPr>
        <p:grpSpPr>
          <a:xfrm>
            <a:off x="666103" y="1878746"/>
            <a:ext cx="2248270" cy="612872"/>
            <a:chOff x="1349595" y="1272232"/>
            <a:chExt cx="2762145" cy="75295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962562C-D5DD-6573-1BC9-238B7A7586C3}"/>
                </a:ext>
              </a:extLst>
            </p:cNvPr>
            <p:cNvSpPr txBox="1"/>
            <p:nvPr/>
          </p:nvSpPr>
          <p:spPr>
            <a:xfrm>
              <a:off x="1409338" y="1417875"/>
              <a:ext cx="2702401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Designer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5" name="말풍선: 모서리가 둥근 사각형 34">
              <a:extLst>
                <a:ext uri="{FF2B5EF4-FFF2-40B4-BE49-F238E27FC236}">
                  <a16:creationId xmlns:a16="http://schemas.microsoft.com/office/drawing/2014/main" id="{01FD1A5B-E71A-E3C1-B5DE-CB7882470172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185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7E9E407-2B0B-D25B-3963-D2281193DD3E}"/>
              </a:ext>
            </a:extLst>
          </p:cNvPr>
          <p:cNvSpPr txBox="1"/>
          <p:nvPr/>
        </p:nvSpPr>
        <p:spPr>
          <a:xfrm>
            <a:off x="3328186" y="324835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88ABBB7-6B85-588E-2AEF-5080973A274F}"/>
              </a:ext>
            </a:extLst>
          </p:cNvPr>
          <p:cNvGrpSpPr/>
          <p:nvPr/>
        </p:nvGrpSpPr>
        <p:grpSpPr>
          <a:xfrm>
            <a:off x="3477397" y="1878746"/>
            <a:ext cx="2248270" cy="612872"/>
            <a:chOff x="1349595" y="1272232"/>
            <a:chExt cx="2762145" cy="75295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B720FEC-8933-8E53-225B-1F0670B99AEA}"/>
                </a:ext>
              </a:extLst>
            </p:cNvPr>
            <p:cNvSpPr txBox="1"/>
            <p:nvPr/>
          </p:nvSpPr>
          <p:spPr>
            <a:xfrm>
              <a:off x="1409338" y="1417875"/>
              <a:ext cx="2271104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CEO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말풍선: 모서리가 둥근 사각형 39">
              <a:extLst>
                <a:ext uri="{FF2B5EF4-FFF2-40B4-BE49-F238E27FC236}">
                  <a16:creationId xmlns:a16="http://schemas.microsoft.com/office/drawing/2014/main" id="{F15AEA57-3089-6DCE-A32A-C67E8F973F11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479" y="2594506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6139480" y="3248355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9B1225D-BFF7-15A4-1903-5D44A19CB0C7}"/>
              </a:ext>
            </a:extLst>
          </p:cNvPr>
          <p:cNvGrpSpPr/>
          <p:nvPr/>
        </p:nvGrpSpPr>
        <p:grpSpPr>
          <a:xfrm>
            <a:off x="6288691" y="1878746"/>
            <a:ext cx="2248270" cy="612872"/>
            <a:chOff x="1349595" y="1272232"/>
            <a:chExt cx="2762145" cy="75295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1F944E3-D712-74CC-2EC4-6570A18DCD22}"/>
                </a:ext>
              </a:extLst>
            </p:cNvPr>
            <p:cNvSpPr txBox="1"/>
            <p:nvPr/>
          </p:nvSpPr>
          <p:spPr>
            <a:xfrm>
              <a:off x="1409338" y="1417875"/>
              <a:ext cx="2271104" cy="453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Role: 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You are an </a:t>
              </a:r>
              <a:r>
                <a:rPr lang="en-US" altLang="ko-KR" b="1" i="0" dirty="0">
                  <a:solidFill>
                    <a:schemeClr val="accent3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CTO</a:t>
              </a:r>
              <a:endPara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5" name="말풍선: 모서리가 둥근 사각형 44">
              <a:extLst>
                <a:ext uri="{FF2B5EF4-FFF2-40B4-BE49-F238E27FC236}">
                  <a16:creationId xmlns:a16="http://schemas.microsoft.com/office/drawing/2014/main" id="{23B54DC3-BAED-98FA-1D4A-B3A9C7DA959F}"/>
                </a:ext>
              </a:extLst>
            </p:cNvPr>
            <p:cNvSpPr/>
            <p:nvPr/>
          </p:nvSpPr>
          <p:spPr>
            <a:xfrm>
              <a:off x="1349595" y="1272232"/>
              <a:ext cx="2762145" cy="752953"/>
            </a:xfrm>
            <a:prstGeom prst="wedgeRoundRectCallout">
              <a:avLst>
                <a:gd name="adj1" fmla="val -26035"/>
                <a:gd name="adj2" fmla="val 76138"/>
                <a:gd name="adj3" fmla="val 16667"/>
              </a:avLst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3293778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661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916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093836" y="3381242"/>
            <a:ext cx="1073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516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4727111" y="3381242"/>
            <a:ext cx="1352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625" y="272739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6660220" y="3381242"/>
            <a:ext cx="1352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378027" y="3381242"/>
            <a:ext cx="1073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DC56F3-3599-6007-48B3-EB767D2811B3}"/>
              </a:ext>
            </a:extLst>
          </p:cNvPr>
          <p:cNvSpPr txBox="1"/>
          <p:nvPr/>
        </p:nvSpPr>
        <p:spPr>
          <a:xfrm>
            <a:off x="2962072" y="1365738"/>
            <a:ext cx="3219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Common Memory Stream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9AFECC-725D-84EB-D2DA-6962F82F5052}"/>
              </a:ext>
            </a:extLst>
          </p:cNvPr>
          <p:cNvSpPr/>
          <p:nvPr/>
        </p:nvSpPr>
        <p:spPr>
          <a:xfrm>
            <a:off x="2720109" y="1280139"/>
            <a:ext cx="3703782" cy="5727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구부러짐 45">
            <a:extLst>
              <a:ext uri="{FF2B5EF4-FFF2-40B4-BE49-F238E27FC236}">
                <a16:creationId xmlns:a16="http://schemas.microsoft.com/office/drawing/2014/main" id="{DDC0E84F-0BFD-5047-B31D-7283864943A5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rot="5400000">
            <a:off x="2815387" y="970780"/>
            <a:ext cx="874554" cy="263867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구부러짐 49">
            <a:extLst>
              <a:ext uri="{FF2B5EF4-FFF2-40B4-BE49-F238E27FC236}">
                <a16:creationId xmlns:a16="http://schemas.microsoft.com/office/drawing/2014/main" id="{B3BE13B3-D228-E585-BA8F-D6ABBE108703}"/>
              </a:ext>
            </a:extLst>
          </p:cNvPr>
          <p:cNvCxnSpPr>
            <a:cxnSpLocks/>
            <a:stCxn id="18" idx="2"/>
            <a:endCxn id="6" idx="0"/>
          </p:cNvCxnSpPr>
          <p:nvPr/>
        </p:nvCxnSpPr>
        <p:spPr>
          <a:xfrm rot="5400000">
            <a:off x="3664015" y="1819408"/>
            <a:ext cx="874554" cy="94141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구부러짐 52">
            <a:extLst>
              <a:ext uri="{FF2B5EF4-FFF2-40B4-BE49-F238E27FC236}">
                <a16:creationId xmlns:a16="http://schemas.microsoft.com/office/drawing/2014/main" id="{18F8FE3A-F8F7-4790-F0E2-2515ACAA5D7D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rot="16200000" flipH="1">
            <a:off x="4550314" y="1874524"/>
            <a:ext cx="874554" cy="831183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구부러짐 55">
            <a:extLst>
              <a:ext uri="{FF2B5EF4-FFF2-40B4-BE49-F238E27FC236}">
                <a16:creationId xmlns:a16="http://schemas.microsoft.com/office/drawing/2014/main" id="{3A9893CD-BC64-5533-75A9-C89DB2D9262B}"/>
              </a:ext>
            </a:extLst>
          </p:cNvPr>
          <p:cNvCxnSpPr>
            <a:cxnSpLocks/>
            <a:stCxn id="18" idx="2"/>
            <a:endCxn id="14" idx="0"/>
          </p:cNvCxnSpPr>
          <p:nvPr/>
        </p:nvCxnSpPr>
        <p:spPr>
          <a:xfrm rot="16200000" flipH="1">
            <a:off x="5516869" y="907970"/>
            <a:ext cx="874554" cy="27642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1CD649C1-EBFE-B9C5-F1C5-AA24975E6257}"/>
              </a:ext>
            </a:extLst>
          </p:cNvPr>
          <p:cNvSpPr txBox="1"/>
          <p:nvPr/>
        </p:nvSpPr>
        <p:spPr>
          <a:xfrm>
            <a:off x="1764178" y="4383093"/>
            <a:ext cx="5615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Everyone memorize previous meeting contents 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1532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Document</a:t>
            </a:r>
            <a:endParaRPr lang="ko-KR" alt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E70431-956D-E4F7-028D-18118D8726C0}"/>
              </a:ext>
            </a:extLst>
          </p:cNvPr>
          <p:cNvSpPr txBox="1"/>
          <p:nvPr/>
        </p:nvSpPr>
        <p:spPr>
          <a:xfrm>
            <a:off x="2043936" y="4487896"/>
            <a:ext cx="50561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Start program with given user specific task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5506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C++!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041520" y="4487896"/>
            <a:ext cx="5061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 consensus, repeat current part again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9293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Thinking…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Thinking…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041520" y="4487896"/>
            <a:ext cx="5061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not consensus, repeat current part again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1287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</a:t>
            </a:r>
            <a:r>
              <a:rPr lang="en-US" altLang="ko-K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 Develop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5F1313E-F0FF-3D7C-CD1A-4EE5AE6DF482}"/>
              </a:ext>
            </a:extLst>
          </p:cNvPr>
          <p:cNvSpPr/>
          <p:nvPr/>
        </p:nvSpPr>
        <p:spPr>
          <a:xfrm>
            <a:off x="2695093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05EAB9B5-2AAF-0E1F-0ED4-3E8CA7608F6C}"/>
              </a:ext>
            </a:extLst>
          </p:cNvPr>
          <p:cNvSpPr/>
          <p:nvPr/>
        </p:nvSpPr>
        <p:spPr>
          <a:xfrm>
            <a:off x="2695093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Python!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820CFB-E919-3AAD-682D-3BC92AA87922}"/>
              </a:ext>
            </a:extLst>
          </p:cNvPr>
          <p:cNvSpPr txBox="1"/>
          <p:nvPr/>
        </p:nvSpPr>
        <p:spPr>
          <a:xfrm>
            <a:off x="2534442" y="4487896"/>
            <a:ext cx="4075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consensus, go to the next stage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0312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335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69D5620A-748D-620B-4AFA-430590CDB692}"/>
              </a:ext>
            </a:extLst>
          </p:cNvPr>
          <p:cNvSpPr/>
          <p:nvPr/>
        </p:nvSpPr>
        <p:spPr>
          <a:xfrm>
            <a:off x="4264892" y="700573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/>
              <a:t>Implement C</a:t>
            </a:r>
            <a:endParaRPr lang="ko-KR" altLang="en-US" sz="1800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What is not implemented?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774666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(C implementing…)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63736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Testing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828C789-2DD6-48B9-80E8-B5C7A1A94F1E}"/>
              </a:ext>
            </a:extLst>
          </p:cNvPr>
          <p:cNvSpPr/>
          <p:nvPr/>
        </p:nvSpPr>
        <p:spPr>
          <a:xfrm>
            <a:off x="4264892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FA178B2A-D3DF-7682-7754-DF869337A634}"/>
              </a:ext>
            </a:extLst>
          </p:cNvPr>
          <p:cNvSpPr/>
          <p:nvPr/>
        </p:nvSpPr>
        <p:spPr>
          <a:xfrm>
            <a:off x="4264892" y="625119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29634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3999246" y="4236810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Virtual Map</a:t>
            </a:r>
            <a:endParaRPr lang="ko-KR" alt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5992023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4518220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7911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 have error </a:t>
            </a:r>
          </a:p>
          <a:p>
            <a:pPr algn="ctr"/>
            <a:r>
              <a:rPr lang="en-US" altLang="ko-KR" b="1" dirty="0"/>
              <a:t>(error message)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434395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 have error </a:t>
            </a:r>
          </a:p>
          <a:p>
            <a:pPr algn="ctr"/>
            <a:r>
              <a:rPr lang="en-US" altLang="ko-KR" b="1" dirty="0"/>
              <a:t>(error message)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046824" y="573920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“n” in line 5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78101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Error fixed!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899116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</a:t>
            </a:r>
            <a:r>
              <a:rPr lang="en-US" altLang="ko-KR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</a:t>
            </a:r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-&gt;  Document</a:t>
            </a:r>
            <a:endParaRPr lang="ko-KR" altLang="en-US" sz="28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046824" y="2550541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Test passed!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046824" y="573920"/>
            <a:ext cx="1876907" cy="493660"/>
          </a:xfrm>
          <a:prstGeom prst="wedgeRoundRectCallout">
            <a:avLst>
              <a:gd name="adj1" fmla="val -37418"/>
              <a:gd name="adj2" fmla="val 10191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Test passed!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798910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259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말풍선: 모서리가 둥근 사각형 18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952167" y="2550541"/>
            <a:ext cx="1876907" cy="493660"/>
          </a:xfrm>
          <a:prstGeom prst="wedgeRoundRectCallout">
            <a:avLst>
              <a:gd name="adj1" fmla="val -7876"/>
              <a:gd name="adj2" fmla="val 64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Wring document…</a:t>
            </a:r>
            <a:endParaRPr lang="ko-KR" altLang="en-US" b="1" dirty="0"/>
          </a:p>
        </p:txBody>
      </p:sp>
      <p:sp>
        <p:nvSpPr>
          <p:cNvPr id="20" name="말풍선: 모서리가 둥근 사각형 19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952167" y="573920"/>
            <a:ext cx="1876907" cy="493660"/>
          </a:xfrm>
          <a:prstGeom prst="wedgeRoundRectCallout">
            <a:avLst>
              <a:gd name="adj1" fmla="val -3730"/>
              <a:gd name="adj2" fmla="val 72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Wring document…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667939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Consensus system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985D70E1-DC96-4EA8-F7A2-11D407ADA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4A15B1F-1FE2-8255-D5C2-277AF1925640}"/>
              </a:ext>
            </a:extLst>
          </p:cNvPr>
          <p:cNvSpPr txBox="1"/>
          <p:nvPr/>
        </p:nvSpPr>
        <p:spPr>
          <a:xfrm>
            <a:off x="1958310" y="3812559"/>
            <a:ext cx="922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CA901A5A-65D0-7595-E0A4-5B7E07F8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96E9E4BC-299D-2091-A3E8-53FF122E2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278FD2-D237-4834-9EDF-AF5304586E77}"/>
              </a:ext>
            </a:extLst>
          </p:cNvPr>
          <p:cNvSpPr txBox="1"/>
          <p:nvPr/>
        </p:nvSpPr>
        <p:spPr>
          <a:xfrm>
            <a:off x="5552900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EE5D-A579-45AF-77D0-13A3A7481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044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E4230A-6A3A-0B08-9537-C7A5C6FC76B2}"/>
              </a:ext>
            </a:extLst>
          </p:cNvPr>
          <p:cNvSpPr txBox="1"/>
          <p:nvPr/>
        </p:nvSpPr>
        <p:spPr>
          <a:xfrm>
            <a:off x="-26263" y="2308149"/>
            <a:ext cx="1904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(Make maze!)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</a:t>
            </a:r>
          </a:p>
          <a:p>
            <a:pPr algn="ctr"/>
            <a:r>
              <a:rPr lang="en-US" altLang="ko-KR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(Given by User)</a:t>
            </a:r>
            <a:endParaRPr lang="ko-KR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F71BCF4-D369-6AB9-C135-324F7D721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2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4419C8-EE51-1E4D-2827-786187CEF3C7}"/>
              </a:ext>
            </a:extLst>
          </p:cNvPr>
          <p:cNvSpPr txBox="1"/>
          <p:nvPr/>
        </p:nvSpPr>
        <p:spPr>
          <a:xfrm>
            <a:off x="3580219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487CA3-7217-4D75-EDF0-2F7DFBDF2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899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87909D-98A7-38C3-9C3C-B1153B9B0ECD}"/>
              </a:ext>
            </a:extLst>
          </p:cNvPr>
          <p:cNvSpPr txBox="1"/>
          <p:nvPr/>
        </p:nvSpPr>
        <p:spPr>
          <a:xfrm>
            <a:off x="5213494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22205-C318-2570-ED82-92C1C57DEFB7}"/>
              </a:ext>
            </a:extLst>
          </p:cNvPr>
          <p:cNvSpPr txBox="1"/>
          <p:nvPr/>
        </p:nvSpPr>
        <p:spPr>
          <a:xfrm>
            <a:off x="3502022" y="3827424"/>
            <a:ext cx="1229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bg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50AA7-7745-6964-D111-36AA8A472745}"/>
              </a:ext>
            </a:extLst>
          </p:cNvPr>
          <p:cNvSpPr txBox="1"/>
          <p:nvPr/>
        </p:nvSpPr>
        <p:spPr>
          <a:xfrm>
            <a:off x="1877844" y="2406471"/>
            <a:ext cx="6896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8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 -&gt;  Develop  -&gt;  Testing  -&gt;  </a:t>
            </a:r>
            <a:r>
              <a:rPr lang="en-US" altLang="ko-KR" sz="28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Document</a:t>
            </a:r>
            <a:endParaRPr lang="ko-KR" altLang="en-US" sz="28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72347A6-B889-E7F0-345C-5BA33981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3158710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06270E-00BE-4A9A-F8A8-68413775B1E5}"/>
              </a:ext>
            </a:extLst>
          </p:cNvPr>
          <p:cNvSpPr txBox="1"/>
          <p:nvPr/>
        </p:nvSpPr>
        <p:spPr>
          <a:xfrm>
            <a:off x="7486009" y="3812559"/>
            <a:ext cx="673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CPO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E90D07-3814-D2BD-1078-A5393E7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008" y="1248153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5EB07D-A80C-DF63-210B-9D80113E598D}"/>
              </a:ext>
            </a:extLst>
          </p:cNvPr>
          <p:cNvSpPr txBox="1"/>
          <p:nvPr/>
        </p:nvSpPr>
        <p:spPr>
          <a:xfrm>
            <a:off x="7146603" y="1902002"/>
            <a:ext cx="1352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b="1" dirty="0">
              <a:solidFill>
                <a:schemeClr val="accent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0AEA-2087-7F3B-97AD-F2DDB58DF416}"/>
              </a:ext>
            </a:extLst>
          </p:cNvPr>
          <p:cNvSpPr txBox="1"/>
          <p:nvPr/>
        </p:nvSpPr>
        <p:spPr>
          <a:xfrm>
            <a:off x="1864410" y="1902002"/>
            <a:ext cx="1073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CEO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C7A7D82E-3406-F082-4181-66F44DB70534}"/>
              </a:ext>
            </a:extLst>
          </p:cNvPr>
          <p:cNvSpPr/>
          <p:nvPr/>
        </p:nvSpPr>
        <p:spPr>
          <a:xfrm>
            <a:off x="6952167" y="2550541"/>
            <a:ext cx="1876907" cy="493660"/>
          </a:xfrm>
          <a:prstGeom prst="wedgeRoundRectCallout">
            <a:avLst>
              <a:gd name="adj1" fmla="val -7876"/>
              <a:gd name="adj2" fmla="val 64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C8C65733-2DB7-50D0-43A0-C7F2A3B692A3}"/>
              </a:ext>
            </a:extLst>
          </p:cNvPr>
          <p:cNvSpPr/>
          <p:nvPr/>
        </p:nvSpPr>
        <p:spPr>
          <a:xfrm>
            <a:off x="6952167" y="573920"/>
            <a:ext cx="1876907" cy="493660"/>
          </a:xfrm>
          <a:prstGeom prst="wedgeRoundRectCallout">
            <a:avLst>
              <a:gd name="adj1" fmla="val -3730"/>
              <a:gd name="adj2" fmla="val 72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Done!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184093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 summary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A65A2-3157-A47A-02F2-FEDF3B26C1FB}"/>
              </a:ext>
            </a:extLst>
          </p:cNvPr>
          <p:cNvSpPr txBox="1"/>
          <p:nvPr/>
        </p:nvSpPr>
        <p:spPr>
          <a:xfrm>
            <a:off x="666103" y="1469300"/>
            <a:ext cx="2929007" cy="22048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Specialization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Stream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Self-Reflection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CA55C14-4CDA-0BF6-82B2-07E56EC8F4EF}"/>
              </a:ext>
            </a:extLst>
          </p:cNvPr>
          <p:cNvSpPr/>
          <p:nvPr/>
        </p:nvSpPr>
        <p:spPr>
          <a:xfrm>
            <a:off x="4098712" y="2476795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A845F-64C5-F653-BD5D-174DC278DF54}"/>
              </a:ext>
            </a:extLst>
          </p:cNvPr>
          <p:cNvSpPr txBox="1"/>
          <p:nvPr/>
        </p:nvSpPr>
        <p:spPr>
          <a:xfrm>
            <a:off x="5548892" y="2155032"/>
            <a:ext cx="2786340" cy="833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Autonomous S.D.</a:t>
            </a:r>
          </a:p>
        </p:txBody>
      </p:sp>
    </p:spTree>
    <p:extLst>
      <p:ext uri="{BB962C8B-B14F-4D97-AF65-F5344CB8AC3E}">
        <p14:creationId xmlns:p14="http://schemas.microsoft.com/office/powerpoint/2010/main" val="36002778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5000"/>
              <a:t>Thank You</a:t>
            </a:r>
            <a:endParaRPr sz="500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1E852E45-1893-A635-2174-89E4B0EB5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altLang="ko" sz="5000" dirty="0"/>
              <a:t>Appendix</a:t>
            </a:r>
            <a:endParaRPr sz="5000" dirty="0"/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1E852E45-1893-A635-2174-89E4B0EB5B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38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2179782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30DB7E-45F3-47BF-74DE-EDEF83E71CD3}"/>
              </a:ext>
            </a:extLst>
          </p:cNvPr>
          <p:cNvSpPr txBox="1"/>
          <p:nvPr/>
        </p:nvSpPr>
        <p:spPr>
          <a:xfrm>
            <a:off x="1752261" y="4409686"/>
            <a:ext cx="5743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 between NPC objects w/o instruction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3683723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3469240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5992023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4518220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F16DF1B-11C2-8122-AF5B-6DB153A161C8}"/>
              </a:ext>
            </a:extLst>
          </p:cNvPr>
          <p:cNvCxnSpPr>
            <a:cxnSpLocks/>
          </p:cNvCxnSpPr>
          <p:nvPr/>
        </p:nvCxnSpPr>
        <p:spPr>
          <a:xfrm flipH="1" flipV="1">
            <a:off x="3310850" y="2715849"/>
            <a:ext cx="185215" cy="442634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14181D8-BABD-C39E-D329-8AB3D090DD39}"/>
              </a:ext>
            </a:extLst>
          </p:cNvPr>
          <p:cNvCxnSpPr>
            <a:cxnSpLocks/>
          </p:cNvCxnSpPr>
          <p:nvPr/>
        </p:nvCxnSpPr>
        <p:spPr>
          <a:xfrm>
            <a:off x="4624196" y="3133097"/>
            <a:ext cx="1333812" cy="25386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50764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85A4DA46-656A-C9E3-7048-1944FE16C0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80370"/>
            <a:ext cx="87447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Communicative Agents for Software Development:</a:t>
            </a:r>
            <a:r>
              <a:rPr lang="en-US" altLang="ko-K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self-reflection</a:t>
            </a:r>
            <a:endParaRPr lang="ko-KR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286415-6B8A-1652-6E94-51344F9DD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24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5A9BA1-9DF5-64EC-FB3D-231B65F0EF7F}"/>
              </a:ext>
            </a:extLst>
          </p:cNvPr>
          <p:cNvSpPr txBox="1"/>
          <p:nvPr/>
        </p:nvSpPr>
        <p:spPr>
          <a:xfrm>
            <a:off x="311691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말풍선: 모서리가 둥근 사각형 5">
            <a:extLst>
              <a:ext uri="{FF2B5EF4-FFF2-40B4-BE49-F238E27FC236}">
                <a16:creationId xmlns:a16="http://schemas.microsoft.com/office/drawing/2014/main" id="{F31AEBFC-46C7-8AF2-5B08-E6E75C7F0DDE}"/>
              </a:ext>
            </a:extLst>
          </p:cNvPr>
          <p:cNvSpPr/>
          <p:nvPr/>
        </p:nvSpPr>
        <p:spPr>
          <a:xfrm>
            <a:off x="1202577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E73BF-B844-CFF0-A9A7-212E03D6431B}"/>
              </a:ext>
            </a:extLst>
          </p:cNvPr>
          <p:cNvSpPr txBox="1"/>
          <p:nvPr/>
        </p:nvSpPr>
        <p:spPr>
          <a:xfrm>
            <a:off x="1175174" y="1980167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have to program Maze!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5ED1A40-C366-0C68-6A53-EC380B94B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215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0EE4B5-34AB-484C-48DF-84BAF13A4D4A}"/>
              </a:ext>
            </a:extLst>
          </p:cNvPr>
          <p:cNvSpPr txBox="1"/>
          <p:nvPr/>
        </p:nvSpPr>
        <p:spPr>
          <a:xfrm>
            <a:off x="3298082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말풍선: 모서리가 둥근 사각형 9">
            <a:extLst>
              <a:ext uri="{FF2B5EF4-FFF2-40B4-BE49-F238E27FC236}">
                <a16:creationId xmlns:a16="http://schemas.microsoft.com/office/drawing/2014/main" id="{70932800-FF74-A505-E8A8-8CCDCAED9906}"/>
              </a:ext>
            </a:extLst>
          </p:cNvPr>
          <p:cNvSpPr/>
          <p:nvPr/>
        </p:nvSpPr>
        <p:spPr>
          <a:xfrm>
            <a:off x="4188968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77DEF1-4F1E-6164-7911-B157DDCC5E00}"/>
              </a:ext>
            </a:extLst>
          </p:cNvPr>
          <p:cNvSpPr txBox="1"/>
          <p:nvPr/>
        </p:nvSpPr>
        <p:spPr>
          <a:xfrm>
            <a:off x="4161565" y="1980167"/>
            <a:ext cx="1797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Previously, It was python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E73C4CAF-A380-9065-2EC2-7E171EF7C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3606" y="2727392"/>
            <a:ext cx="673334" cy="67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5C6A56-63BB-E348-1D2D-AB624B595D3F}"/>
              </a:ext>
            </a:extLst>
          </p:cNvPr>
          <p:cNvSpPr txBox="1"/>
          <p:nvPr/>
        </p:nvSpPr>
        <p:spPr>
          <a:xfrm>
            <a:off x="6284473" y="3390845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Programmer</a:t>
            </a:r>
            <a:endParaRPr lang="ko-KR" alt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D7DC9B92-3DF9-05E5-66B6-8631503C4267}"/>
              </a:ext>
            </a:extLst>
          </p:cNvPr>
          <p:cNvSpPr/>
          <p:nvPr/>
        </p:nvSpPr>
        <p:spPr>
          <a:xfrm>
            <a:off x="7175359" y="1792394"/>
            <a:ext cx="1704011" cy="606324"/>
          </a:xfrm>
          <a:prstGeom prst="wedgeRoundRectCallout">
            <a:avLst>
              <a:gd name="adj1" fmla="val -38666"/>
              <a:gd name="adj2" fmla="val 103959"/>
              <a:gd name="adj3" fmla="val 16667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FAAED3-968A-8889-FD6F-48677952251A}"/>
              </a:ext>
            </a:extLst>
          </p:cNvPr>
          <p:cNvSpPr txBox="1"/>
          <p:nvPr/>
        </p:nvSpPr>
        <p:spPr>
          <a:xfrm>
            <a:off x="7250549" y="1864723"/>
            <a:ext cx="1553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have to </a:t>
            </a:r>
          </a:p>
          <a:p>
            <a:pPr algn="ctr"/>
            <a:r>
              <a:rPr lang="en-US" altLang="ko-KR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 with python</a:t>
            </a:r>
            <a:endParaRPr lang="ko-KR" alt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E792210-01A5-AB9D-3552-0E5C37308E61}"/>
              </a:ext>
            </a:extLst>
          </p:cNvPr>
          <p:cNvSpPr/>
          <p:nvPr/>
        </p:nvSpPr>
        <p:spPr>
          <a:xfrm>
            <a:off x="2324676" y="2941299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AB401EF-A9A9-9726-6B15-FBC8DC33EC6F}"/>
              </a:ext>
            </a:extLst>
          </p:cNvPr>
          <p:cNvSpPr/>
          <p:nvPr/>
        </p:nvSpPr>
        <p:spPr>
          <a:xfrm>
            <a:off x="5307617" y="2941299"/>
            <a:ext cx="585362" cy="520647"/>
          </a:xfrm>
          <a:prstGeom prst="rightArrow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A1248-DEAB-5B9A-914D-F84EE641D7F1}"/>
              </a:ext>
            </a:extLst>
          </p:cNvPr>
          <p:cNvSpPr txBox="1"/>
          <p:nvPr/>
        </p:nvSpPr>
        <p:spPr>
          <a:xfrm>
            <a:off x="6056161" y="3942207"/>
            <a:ext cx="2823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&lt;Consensus&gt; Python</a:t>
            </a:r>
            <a:endParaRPr lang="ko-KR" altLang="en-US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002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5715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ko" dirty="0">
                <a:latin typeface="Alfa Slab One" panose="020B0600000101010101" charset="0"/>
              </a:rPr>
              <a:t>2. </a:t>
            </a:r>
            <a:r>
              <a:rPr lang="en-US" altLang="ko-KR" sz="3200" b="1" dirty="0">
                <a:latin typeface="Alfa Slab One" panose="020B0600000101010101" charset="0"/>
                <a:ea typeface="Calibri" panose="020F0502020204030204" pitchFamily="34" charset="0"/>
                <a:cs typeface="Calibri" panose="020F0502020204030204" pitchFamily="34" charset="0"/>
              </a:rPr>
              <a:t>Generative Agents</a:t>
            </a:r>
            <a:endParaRPr dirty="0">
              <a:latin typeface="Alfa Slab One" panose="020B0600000101010101" charset="0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850" y="1152475"/>
            <a:ext cx="5630291" cy="3991025"/>
          </a:xfrm>
          <a:prstGeom prst="rect">
            <a:avLst/>
          </a:prstGeom>
          <a:noFill/>
          <a:ln>
            <a:noFill/>
          </a:ln>
          <a:effectLst>
            <a:outerShdw blurRad="57150" dist="19050" dir="103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9399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1138237" y="1674525"/>
            <a:ext cx="1867059" cy="198018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301505" y="3977142"/>
            <a:ext cx="1540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325" y="1561262"/>
            <a:ext cx="3662199" cy="220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58;p13">
            <a:extLst>
              <a:ext uri="{FF2B5EF4-FFF2-40B4-BE49-F238E27FC236}">
                <a16:creationId xmlns:a16="http://schemas.microsoft.com/office/drawing/2014/main" id="{D257DAB4-5625-42CC-F458-F1BE39DE30C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5">
            <a:alphaModFix/>
          </a:blip>
          <a:srcRect l="24210" t="31914" r="25286" b="26476"/>
          <a:stretch/>
        </p:blipFill>
        <p:spPr>
          <a:xfrm>
            <a:off x="4649495" y="1832526"/>
            <a:ext cx="3420923" cy="166418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5417885" y="3977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20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Screen_Recording_20240309_142310_Samsung Internet">
            <a:hlinkClick r:id="" action="ppaction://media"/>
            <a:extLst>
              <a:ext uri="{FF2B5EF4-FFF2-40B4-BE49-F238E27FC236}">
                <a16:creationId xmlns:a16="http://schemas.microsoft.com/office/drawing/2014/main" id="{0BEDE278-AAC7-BC14-D560-376AED49E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1700" y="1566419"/>
            <a:ext cx="4064000" cy="2196394"/>
          </a:xfrm>
          <a:prstGeom prst="rect">
            <a:avLst/>
          </a:prstGeom>
        </p:spPr>
      </p:pic>
      <p:pic>
        <p:nvPicPr>
          <p:cNvPr id="4" name="Google Shape;58;p13">
            <a:extLst>
              <a:ext uri="{FF2B5EF4-FFF2-40B4-BE49-F238E27FC236}">
                <a16:creationId xmlns:a16="http://schemas.microsoft.com/office/drawing/2014/main" id="{11D242B2-ABA6-85F3-B467-3BCD30D53FC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l="22494" r="21882"/>
          <a:stretch/>
        </p:blipFill>
        <p:spPr>
          <a:xfrm>
            <a:off x="357176" y="2118372"/>
            <a:ext cx="1030077" cy="1092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4">
            <a:alphaModFix/>
          </a:blip>
          <a:srcRect l="24210" t="31914" r="25286" b="26476"/>
          <a:stretch/>
        </p:blipFill>
        <p:spPr>
          <a:xfrm>
            <a:off x="7108971" y="1991651"/>
            <a:ext cx="1519573" cy="7392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357112" y="36385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91422" y="321399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6975" y="1737363"/>
            <a:ext cx="1390051" cy="139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3694647" y="3396142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Server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02" name="Google Shape;102;p18"/>
          <p:cNvCxnSpPr/>
          <p:nvPr/>
        </p:nvCxnSpPr>
        <p:spPr>
          <a:xfrm rot="10800000" flipH="1">
            <a:off x="1752600" y="2571825"/>
            <a:ext cx="1762200" cy="142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03" name="Google Shape;103;p18"/>
          <p:cNvCxnSpPr/>
          <p:nvPr/>
        </p:nvCxnSpPr>
        <p:spPr>
          <a:xfrm rot="10800000" flipH="1">
            <a:off x="5572125" y="2438400"/>
            <a:ext cx="1371600" cy="65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4" name="Google Shape;104;p18"/>
          <p:cNvSpPr txBox="1"/>
          <p:nvPr/>
        </p:nvSpPr>
        <p:spPr>
          <a:xfrm>
            <a:off x="2274963" y="2730875"/>
            <a:ext cx="71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API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5712524" y="1991650"/>
            <a:ext cx="10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Proxima Nova"/>
                <a:ea typeface="Proxima Nova"/>
                <a:cs typeface="Proxima Nova"/>
                <a:sym typeface="Proxima Nova"/>
              </a:rPr>
              <a:t>httpPost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C296859-B2C5-E206-9B1E-F557B7E07F1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9D877B8-0514-18DC-9A07-80F9A8C570E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27" name="Google Shape;127;p20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7FD3776-8751-E6DF-A1DD-7C5D1E5A36F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2" name="Google Shape;142;p21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9784B2AF-EF9D-4161-54AF-FA751EEFC12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57" name="Google Shape;157;p22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158;p22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59;p22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3957EBD3-5855-82C8-C46F-2236A9F799F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75" name="Google Shape;175;p23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3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3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9" name="Google Shape;179;p23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3"/>
          <p:cNvCxnSpPr>
            <a:stCxn id="166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3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F6B63B4A-5378-9AD0-7731-260C8196CD7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048691CD-E82B-3D0D-5209-AC2320345484}"/>
              </a:ext>
            </a:extLst>
          </p:cNvPr>
          <p:cNvSpPr txBox="1">
            <a:spLocks/>
          </p:cNvSpPr>
          <p:nvPr/>
        </p:nvSpPr>
        <p:spPr>
          <a:xfrm>
            <a:off x="311700" y="3803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Goal of the Project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D1E838D-F0E5-087C-AB30-19CB43A20D49}"/>
              </a:ext>
            </a:extLst>
          </p:cNvPr>
          <p:cNvGrpSpPr/>
          <p:nvPr/>
        </p:nvGrpSpPr>
        <p:grpSpPr>
          <a:xfrm>
            <a:off x="625801" y="1074946"/>
            <a:ext cx="5091572" cy="3077314"/>
            <a:chOff x="2179783" y="968214"/>
            <a:chExt cx="5091572" cy="307731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76F886-0F3C-9496-C67C-7430DC827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6232" y="1343846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A12FDD-DF81-BD75-907B-FA1A786BE9A3}"/>
                </a:ext>
              </a:extLst>
            </p:cNvPr>
            <p:cNvSpPr txBox="1"/>
            <p:nvPr/>
          </p:nvSpPr>
          <p:spPr>
            <a:xfrm>
              <a:off x="2752799" y="2202418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52C3C7D9-9E51-BA59-6B27-68BC43A10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83724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F50E81-8E8F-2E8A-BD48-A3AF1F5E2D28}"/>
                </a:ext>
              </a:extLst>
            </p:cNvPr>
            <p:cNvSpPr txBox="1"/>
            <p:nvPr/>
          </p:nvSpPr>
          <p:spPr>
            <a:xfrm>
              <a:off x="3840291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47EA0AFA-BCFA-66DE-AB2E-9190EDA30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666" y="1236799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C42D24-3895-7931-2A62-67FCF1A60C85}"/>
                </a:ext>
              </a:extLst>
            </p:cNvPr>
            <p:cNvSpPr txBox="1"/>
            <p:nvPr/>
          </p:nvSpPr>
          <p:spPr>
            <a:xfrm>
              <a:off x="5261233" y="2073896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280A2236-C8D9-118F-F9C1-6444467E6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3985" y="2609117"/>
              <a:ext cx="834497" cy="834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A0F032-D2FD-31CD-ABF8-7F00E8CC9E34}"/>
                </a:ext>
              </a:extLst>
            </p:cNvPr>
            <p:cNvSpPr txBox="1"/>
            <p:nvPr/>
          </p:nvSpPr>
          <p:spPr>
            <a:xfrm>
              <a:off x="6220552" y="3446214"/>
              <a:ext cx="58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NPC</a:t>
              </a:r>
              <a:endParaRPr lang="ko-KR" alt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F7E4F88-6F57-AC42-AE9F-80BBFA0C923E}"/>
                </a:ext>
              </a:extLst>
            </p:cNvPr>
            <p:cNvSpPr/>
            <p:nvPr/>
          </p:nvSpPr>
          <p:spPr>
            <a:xfrm>
              <a:off x="2179783" y="968214"/>
              <a:ext cx="5091572" cy="307731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1A34B6C-6509-834F-1EC4-430AA1382A20}"/>
              </a:ext>
            </a:extLst>
          </p:cNvPr>
          <p:cNvCxnSpPr>
            <a:cxnSpLocks/>
          </p:cNvCxnSpPr>
          <p:nvPr/>
        </p:nvCxnSpPr>
        <p:spPr>
          <a:xfrm flipV="1">
            <a:off x="2129742" y="1736436"/>
            <a:ext cx="1220786" cy="120073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A9C3C6-561B-50AB-3DFA-C25C863271AB}"/>
              </a:ext>
            </a:extLst>
          </p:cNvPr>
          <p:cNvSpPr txBox="1"/>
          <p:nvPr/>
        </p:nvSpPr>
        <p:spPr>
          <a:xfrm>
            <a:off x="1915259" y="1192243"/>
            <a:ext cx="159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2400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Interaction</a:t>
            </a:r>
            <a:endParaRPr lang="ko-KR" altLang="en-US" sz="2400" b="1" dirty="0">
              <a:solidFill>
                <a:srgbClr val="FFC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1530F24-5824-52AD-AE0E-680C5A6FD2FE}"/>
              </a:ext>
            </a:extLst>
          </p:cNvPr>
          <p:cNvCxnSpPr>
            <a:cxnSpLocks/>
          </p:cNvCxnSpPr>
          <p:nvPr/>
        </p:nvCxnSpPr>
        <p:spPr>
          <a:xfrm>
            <a:off x="4438042" y="2045306"/>
            <a:ext cx="294589" cy="55790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1A54DE3-7276-02A5-A170-E4548D6D6A43}"/>
              </a:ext>
            </a:extLst>
          </p:cNvPr>
          <p:cNvCxnSpPr>
            <a:cxnSpLocks/>
          </p:cNvCxnSpPr>
          <p:nvPr/>
        </p:nvCxnSpPr>
        <p:spPr>
          <a:xfrm flipH="1">
            <a:off x="2964239" y="2045306"/>
            <a:ext cx="547932" cy="67054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F16DF1B-11C2-8122-AF5B-6DB153A161C8}"/>
              </a:ext>
            </a:extLst>
          </p:cNvPr>
          <p:cNvCxnSpPr>
            <a:cxnSpLocks/>
          </p:cNvCxnSpPr>
          <p:nvPr/>
        </p:nvCxnSpPr>
        <p:spPr>
          <a:xfrm flipH="1" flipV="1">
            <a:off x="1756869" y="2715849"/>
            <a:ext cx="185215" cy="442634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14181D8-BABD-C39E-D329-8AB3D090DD39}"/>
              </a:ext>
            </a:extLst>
          </p:cNvPr>
          <p:cNvCxnSpPr>
            <a:cxnSpLocks/>
          </p:cNvCxnSpPr>
          <p:nvPr/>
        </p:nvCxnSpPr>
        <p:spPr>
          <a:xfrm>
            <a:off x="3070215" y="3133097"/>
            <a:ext cx="1333812" cy="25386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oogle Shape;88;p17">
            <a:extLst>
              <a:ext uri="{FF2B5EF4-FFF2-40B4-BE49-F238E27FC236}">
                <a16:creationId xmlns:a16="http://schemas.microsoft.com/office/drawing/2014/main" id="{7BBE0BDE-F809-EF12-3B04-C69E4E9520B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4210" t="31914" r="25286" b="26476"/>
          <a:stretch/>
        </p:blipFill>
        <p:spPr>
          <a:xfrm>
            <a:off x="6538538" y="2139175"/>
            <a:ext cx="2217221" cy="10786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74C9A0B-F847-372C-A183-48C792DB77E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846618" y="2678482"/>
            <a:ext cx="69192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CE455E1-7044-73F9-15D8-4E1F6096ED77}"/>
              </a:ext>
            </a:extLst>
          </p:cNvPr>
          <p:cNvSpPr txBox="1"/>
          <p:nvPr/>
        </p:nvSpPr>
        <p:spPr>
          <a:xfrm>
            <a:off x="2579405" y="4409686"/>
            <a:ext cx="3757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altLang="ko-KR" sz="2000" b="1" dirty="0">
                <a:solidFill>
                  <a:schemeClr val="accent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Implementation in ZEP service</a:t>
            </a:r>
            <a:endParaRPr lang="ko-KR" altLang="en-US" sz="2000" b="1" dirty="0">
              <a:solidFill>
                <a:schemeClr val="accent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01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190" name="Google Shape;190;p24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96" name="Google Shape;196;p24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4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24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0" name="Google Shape;200;p24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4"/>
          <p:cNvCxnSpPr>
            <a:stCxn id="187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2" name="Google Shape;202;p24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3" name="Google Shape;203;p24"/>
          <p:cNvCxnSpPr>
            <a:stCxn id="198" idx="2"/>
            <a:endCxn id="204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4" name="Google Shape;204;p24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541CC654-3D99-A42F-AAB2-A3EBB5EE3D0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 rot="-1361">
            <a:off x="3696214" y="3040875"/>
            <a:ext cx="151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 rot="699685">
            <a:off x="6127016" y="2101088"/>
            <a:ext cx="1515379" cy="46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Next Move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 rot="152470">
            <a:off x="6042163" y="938382"/>
            <a:ext cx="2733588" cy="46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 my day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14" name="Google Shape;214;p25"/>
          <p:cNvSpPr txBox="1"/>
          <p:nvPr/>
        </p:nvSpPr>
        <p:spPr>
          <a:xfrm>
            <a:off x="830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/>
          <p:nvPr/>
        </p:nvSpPr>
        <p:spPr>
          <a:xfrm>
            <a:off x="2486025" y="1091475"/>
            <a:ext cx="3314700" cy="28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Persona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8" name="Google Shape;218;p25"/>
          <p:cNvPicPr preferRelativeResize="0"/>
          <p:nvPr/>
        </p:nvPicPr>
        <p:blipFill rotWithShape="1">
          <a:blip r:embed="rId5">
            <a:alphaModFix/>
          </a:blip>
          <a:srcRect l="22494" r="21882"/>
          <a:stretch/>
        </p:blipFill>
        <p:spPr>
          <a:xfrm>
            <a:off x="7802176" y="1159297"/>
            <a:ext cx="1030077" cy="109247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5"/>
          <p:cNvSpPr txBox="1"/>
          <p:nvPr/>
        </p:nvSpPr>
        <p:spPr>
          <a:xfrm>
            <a:off x="7802125" y="2571750"/>
            <a:ext cx="10302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ChatGPT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20" name="Google Shape;220;p25"/>
          <p:cNvCxnSpPr/>
          <p:nvPr/>
        </p:nvCxnSpPr>
        <p:spPr>
          <a:xfrm>
            <a:off x="6096000" y="1238250"/>
            <a:ext cx="1476300" cy="1047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5"/>
          <p:cNvCxnSpPr/>
          <p:nvPr/>
        </p:nvCxnSpPr>
        <p:spPr>
          <a:xfrm flipH="1">
            <a:off x="6076875" y="1552575"/>
            <a:ext cx="1495500" cy="1905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" name="Google Shape;222;p25"/>
          <p:cNvSpPr/>
          <p:nvPr/>
        </p:nvSpPr>
        <p:spPr>
          <a:xfrm>
            <a:off x="2486025" y="1610175"/>
            <a:ext cx="3314700" cy="138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Proxima Nova"/>
                <a:ea typeface="Proxima Nova"/>
                <a:cs typeface="Proxima Nova"/>
                <a:sym typeface="Proxima Nova"/>
              </a:rPr>
              <a:t>Memory Stream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 rot="-448360">
            <a:off x="6529985" y="1599910"/>
            <a:ext cx="754306" cy="461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Plan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4" name="Google Shape;224;p25"/>
          <p:cNvCxnSpPr/>
          <p:nvPr/>
        </p:nvCxnSpPr>
        <p:spPr>
          <a:xfrm>
            <a:off x="6115050" y="1971675"/>
            <a:ext cx="1485900" cy="400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5"/>
          <p:cNvCxnSpPr>
            <a:stCxn id="211" idx="3"/>
          </p:cNvCxnSpPr>
          <p:nvPr/>
        </p:nvCxnSpPr>
        <p:spPr>
          <a:xfrm flipH="1">
            <a:off x="6143555" y="2485051"/>
            <a:ext cx="1483200" cy="277200"/>
          </a:xfrm>
          <a:prstGeom prst="straightConnector1">
            <a:avLst/>
          </a:prstGeom>
          <a:noFill/>
          <a:ln w="28575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" name="Google Shape;226;p25"/>
          <p:cNvSpPr txBox="1"/>
          <p:nvPr/>
        </p:nvSpPr>
        <p:spPr>
          <a:xfrm rot="-591569">
            <a:off x="6258439" y="2519708"/>
            <a:ext cx="1515483" cy="46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Act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7" name="Google Shape;227;p25"/>
          <p:cNvCxnSpPr>
            <a:stCxn id="222" idx="2"/>
            <a:endCxn id="228" idx="0"/>
          </p:cNvCxnSpPr>
          <p:nvPr/>
        </p:nvCxnSpPr>
        <p:spPr>
          <a:xfrm>
            <a:off x="4143375" y="3000075"/>
            <a:ext cx="0" cy="763800"/>
          </a:xfrm>
          <a:prstGeom prst="straightConnector1">
            <a:avLst/>
          </a:prstGeom>
          <a:noFill/>
          <a:ln w="38100" cap="flat" cmpd="sng">
            <a:solidFill>
              <a:srgbClr val="33333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8" name="Google Shape;228;p25"/>
          <p:cNvPicPr preferRelativeResize="0"/>
          <p:nvPr/>
        </p:nvPicPr>
        <p:blipFill rotWithShape="1">
          <a:blip r:embed="rId6">
            <a:alphaModFix/>
          </a:blip>
          <a:srcRect l="24210" t="31914" r="25286" b="26476"/>
          <a:stretch/>
        </p:blipFill>
        <p:spPr>
          <a:xfrm>
            <a:off x="3437658" y="3763974"/>
            <a:ext cx="1411430" cy="67115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/>
        </p:nvSpPr>
        <p:spPr>
          <a:xfrm>
            <a:off x="3337875" y="4511812"/>
            <a:ext cx="1629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Naver Zep</a:t>
            </a:r>
            <a:endParaRPr sz="12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230" name="Google Shape;230;p25"/>
          <p:cNvCxnSpPr>
            <a:endCxn id="222" idx="1"/>
          </p:cNvCxnSpPr>
          <p:nvPr/>
        </p:nvCxnSpPr>
        <p:spPr>
          <a:xfrm rot="5400000" flipH="1">
            <a:off x="2064525" y="2726625"/>
            <a:ext cx="1794600" cy="951600"/>
          </a:xfrm>
          <a:prstGeom prst="curvedConnector4">
            <a:avLst>
              <a:gd name="adj1" fmla="val 4998"/>
              <a:gd name="adj2" fmla="val 12502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1" name="Google Shape;231;p25"/>
          <p:cNvSpPr txBox="1"/>
          <p:nvPr/>
        </p:nvSpPr>
        <p:spPr>
          <a:xfrm rot="2628">
            <a:off x="1553838" y="3660913"/>
            <a:ext cx="1177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Preceive</a:t>
            </a:r>
            <a:endParaRPr sz="18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B0027E4-F828-772D-CD7A-0D36375D040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General Structure</a:t>
            </a:r>
            <a:endParaRPr/>
          </a:p>
        </p:txBody>
      </p:sp>
      <p:sp>
        <p:nvSpPr>
          <p:cNvPr id="237" name="Google Shape;237;p26"/>
          <p:cNvSpPr txBox="1"/>
          <p:nvPr/>
        </p:nvSpPr>
        <p:spPr>
          <a:xfrm>
            <a:off x="311697" y="3141780"/>
            <a:ext cx="17547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NPC</a:t>
            </a:r>
            <a:endParaRPr sz="1800" b="1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687" y="1610163"/>
            <a:ext cx="1390049" cy="139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3" y="1159288"/>
            <a:ext cx="850625" cy="85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137" y="1170125"/>
            <a:ext cx="6754464" cy="2781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7A19980F-1B41-5DA2-005D-555F8889A99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Planning</a:t>
            </a:r>
            <a:endParaRPr/>
          </a:p>
        </p:txBody>
      </p:sp>
      <p:sp>
        <p:nvSpPr>
          <p:cNvPr id="246" name="Google Shape;246;p27"/>
          <p:cNvSpPr txBox="1"/>
          <p:nvPr/>
        </p:nvSpPr>
        <p:spPr>
          <a:xfrm>
            <a:off x="568536" y="1301649"/>
            <a:ext cx="81153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1 주차 - 코드 리뷰 (zep JS 코드 방식 리뷰)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2주차 - 논문 리뷰 (3명씩 팀을 나눠서 2개의 논문을 리뷰)</a:t>
            </a:r>
            <a:endParaRPr lang="en-US" altLang="ko"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－　아이디어　</a:t>
            </a:r>
            <a:r>
              <a:rPr lang="ko-KR" altLang="en-US" sz="2000" dirty="0" err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구체화（컨셉잡기</a:t>
            </a:r>
            <a:r>
              <a:rPr lang="ko-KR" altLang="en-US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　등）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3주차 - 코드작성 (텍스트로 상호작용 및 ChatGPT api 연결)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4주차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5주차 - 3주차와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6주차 - zep에서 NPC의 움직임 구현 (Zep script api를 활용함)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7주차 - 6주차와 같음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8주차 - NPC UI 구성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9주차 - 예비 주차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(*프로젝트 진행상황에 따라 변동가능)</a:t>
            </a:r>
            <a:endParaRPr sz="2000" dirty="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85AECBC3-3A35-DD06-9AF6-A7B42858D9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38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4696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8037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Generative Agents: </a:t>
            </a:r>
            <a:r>
              <a:rPr lang="en-US" altLang="ko-KR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Simulacra of Human Behavior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854" y="1022832"/>
            <a:ext cx="5630291" cy="3991025"/>
          </a:xfrm>
          <a:prstGeom prst="rect">
            <a:avLst/>
          </a:prstGeom>
          <a:noFill/>
          <a:ln>
            <a:noFill/>
          </a:ln>
          <a:effectLst>
            <a:outerShdw blurRad="57150" dist="19050" dir="103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58;p13">
            <a:extLst>
              <a:ext uri="{FF2B5EF4-FFF2-40B4-BE49-F238E27FC236}">
                <a16:creationId xmlns:a16="http://schemas.microsoft.com/office/drawing/2014/main" id="{6897EC68-5A59-68BC-B922-9386C1BADF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4383093"/>
            <a:ext cx="354412" cy="6307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4980589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b="1" dirty="0" smtClean="0">
            <a:latin typeface="Calibri" panose="020F0502020204030204" pitchFamily="34" charset="0"/>
            <a:ea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1997</Words>
  <Application>Microsoft Office PowerPoint</Application>
  <PresentationFormat>화면 슬라이드 쇼(16:9)</PresentationFormat>
  <Paragraphs>583</Paragraphs>
  <Slides>73</Slides>
  <Notes>73</Notes>
  <HiddenSlides>12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73</vt:i4>
      </vt:variant>
    </vt:vector>
  </HeadingPairs>
  <TitlesOfParts>
    <vt:vector size="80" baseType="lpstr">
      <vt:lpstr>Calibri</vt:lpstr>
      <vt:lpstr>Wingdings</vt:lpstr>
      <vt:lpstr>Arial</vt:lpstr>
      <vt:lpstr>Proxima Nova</vt:lpstr>
      <vt:lpstr>Alfa Slab One</vt:lpstr>
      <vt:lpstr>Cambria Math</vt:lpstr>
      <vt:lpstr>Gameday</vt:lpstr>
      <vt:lpstr>Generative Agent ㅤroject</vt:lpstr>
      <vt:lpstr>0.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2. Generative Agents: Interactive Simulacra of Human Behavior</vt:lpstr>
      <vt:lpstr>2. Generative Agents: Interactive Simulacra of Human Behavior</vt:lpstr>
      <vt:lpstr>2. Generative Agents: Background (In 2022…)</vt:lpstr>
      <vt:lpstr>2. Generative Agents: Background (In 2022…)</vt:lpstr>
      <vt:lpstr>2. Generative Agents: Background (In 2022…)</vt:lpstr>
      <vt:lpstr>2. Generative Agents: Background (In 2022…)</vt:lpstr>
      <vt:lpstr>2. Generative Agents: Used Method</vt:lpstr>
      <vt:lpstr>2. Generative Agents: Used Method – Identity Specification</vt:lpstr>
      <vt:lpstr>2. Generative Agents: Used Method: Planning</vt:lpstr>
      <vt:lpstr>2. Generative Agents: Used Method: Memory Stream</vt:lpstr>
      <vt:lpstr>2. Generative Agents: Used Method: Planning-V2 (Retrieval)</vt:lpstr>
      <vt:lpstr>2. Generative Agents: Used Method: Planning-V2 (Retrieval)</vt:lpstr>
      <vt:lpstr>2. Generative Agents: Used Method: Trie &amp; Interaction</vt:lpstr>
      <vt:lpstr>2. Generative Agents: Used Method: Trie</vt:lpstr>
      <vt:lpstr>2. Generative Agents: Used Method: Trie</vt:lpstr>
      <vt:lpstr>2. Generative Agents: Used Method: Trie</vt:lpstr>
      <vt:lpstr>2. Generative Agents: Used Method: Interaction</vt:lpstr>
      <vt:lpstr>2. Generative Agents: Used Method: Trie &amp; Interaction</vt:lpstr>
      <vt:lpstr>2. Generative Agents: Used Method: Trie &amp; Interaction</vt:lpstr>
      <vt:lpstr>2. Generative Agents: Used Method: Trie &amp; Interaction</vt:lpstr>
      <vt:lpstr>2. Generative Agents: Used Method: Trie &amp; Interaction</vt:lpstr>
      <vt:lpstr>2. Generative Agents: Example&amp;Experiments</vt:lpstr>
      <vt:lpstr>2. Generative Agents: Example&amp;Experiments</vt:lpstr>
      <vt:lpstr>2. Generative Agents: Example&amp;Experiments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ChatDev</vt:lpstr>
      <vt:lpstr>3. Communicative Agents for Software Development: Used Method</vt:lpstr>
      <vt:lpstr>3. Communicative Agents for Software Development: Role Specification</vt:lpstr>
      <vt:lpstr>3. Communicative Agents for Software Development: Memory Stream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Consensus system</vt:lpstr>
      <vt:lpstr>3. Communicative Agents for Software Development: summary</vt:lpstr>
      <vt:lpstr>Thank You</vt:lpstr>
      <vt:lpstr>Appendix</vt:lpstr>
      <vt:lpstr>3. Communicative Agents for Software Development: self-reflection</vt:lpstr>
      <vt:lpstr>2. Generative Agents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2. General Structure</vt:lpstr>
      <vt:lpstr>3. 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Agent ㅤrojet</dc:title>
  <cp:lastModifiedBy>종효 김</cp:lastModifiedBy>
  <cp:revision>138</cp:revision>
  <dcterms:modified xsi:type="dcterms:W3CDTF">2024-04-05T15:51:23Z</dcterms:modified>
</cp:coreProperties>
</file>